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7" r:id="rId2"/>
    <p:sldId id="256"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79" d="100"/>
          <a:sy n="79" d="100"/>
        </p:scale>
        <p:origin x="8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1912F6-A334-490D-8E2D-9873B8DBB4AC}" type="datetimeFigureOut">
              <a:rPr lang="en-GB" smtClean="0"/>
              <a:t>17/04/2026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14B2C9-C41C-481C-A1A3-5219C0E35FA9}" type="slidenum">
              <a:rPr lang="en-GB" smtClean="0"/>
              <a:t>‹#›</a:t>
            </a:fld>
            <a:endParaRPr lang="en-GB"/>
          </a:p>
        </p:txBody>
      </p:sp>
    </p:spTree>
    <p:extLst>
      <p:ext uri="{BB962C8B-B14F-4D97-AF65-F5344CB8AC3E}">
        <p14:creationId xmlns:p14="http://schemas.microsoft.com/office/powerpoint/2010/main" val="238753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839788" y="1130300"/>
            <a:ext cx="5422900" cy="30495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710248" y="4349363"/>
            <a:ext cx="5681980" cy="355857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7" name="Google Shape;87;p1:notes"/>
          <p:cNvSpPr txBox="1">
            <a:spLocks noGrp="1"/>
          </p:cNvSpPr>
          <p:nvPr>
            <p:ph type="sldNum" idx="12"/>
          </p:nvPr>
        </p:nvSpPr>
        <p:spPr>
          <a:xfrm>
            <a:off x="4023092" y="8584188"/>
            <a:ext cx="3077739" cy="45345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2EB11-2269-6617-C26C-46BEB51000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28E854F-48BC-7875-F6F0-B254ECC972E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2F677D8-CC80-D5E1-3521-43A934EFD976}"/>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5" name="Footer Placeholder 4">
            <a:extLst>
              <a:ext uri="{FF2B5EF4-FFF2-40B4-BE49-F238E27FC236}">
                <a16:creationId xmlns:a16="http://schemas.microsoft.com/office/drawing/2014/main" id="{2BD5C2D0-C27C-8374-6FA0-69B8171EE2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8BAB48-078D-7D99-7100-F0527F33CA2F}"/>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40692506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ADE18-844E-967F-424A-A7D43300934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8041B4B-B6A3-5205-4943-B78F4F785C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34B5F4-38F6-6E83-2BBD-89514AFBE603}"/>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5" name="Footer Placeholder 4">
            <a:extLst>
              <a:ext uri="{FF2B5EF4-FFF2-40B4-BE49-F238E27FC236}">
                <a16:creationId xmlns:a16="http://schemas.microsoft.com/office/drawing/2014/main" id="{14BBCB1D-BAF3-AAE1-DE33-67D113ABA8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76DD61-7E1C-2CFD-9838-05FBC474FFCA}"/>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262067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AA8D1-20E2-8D42-2207-C501DBCB768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69940C-7553-AB37-A57C-DB8558649C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303804-1FD9-31F8-6010-4D350AC715B3}"/>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5" name="Footer Placeholder 4">
            <a:extLst>
              <a:ext uri="{FF2B5EF4-FFF2-40B4-BE49-F238E27FC236}">
                <a16:creationId xmlns:a16="http://schemas.microsoft.com/office/drawing/2014/main" id="{3D70EB3F-5D73-0E3C-DA67-5F7CCD29B5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FB31A1-FA30-5EBD-2997-46DB09D8267F}"/>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41911735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AA5CE-B281-A4C8-202B-EB0B429646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FCE593-1B2C-5181-7F70-B2942EA7B03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E291F44-29A3-B55D-D4E8-96C8293EDB1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2F5CF8E-AF9F-4C9A-E61A-691A67F851B4}"/>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6" name="Footer Placeholder 5">
            <a:extLst>
              <a:ext uri="{FF2B5EF4-FFF2-40B4-BE49-F238E27FC236}">
                <a16:creationId xmlns:a16="http://schemas.microsoft.com/office/drawing/2014/main" id="{782DF886-928C-99C5-8978-543D4C190A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995B23-E7C4-8398-C29B-E8B445A25496}"/>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2296874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5EC14-C71E-3D69-F34D-FF0193C28C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1602E35-21CF-8CF5-6D7E-10EBAEE3DE4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8384857-34E7-753F-0D4C-E903134432E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3076ECC-6A51-6E02-2DF2-94146BA9F9A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22BD11-C36F-0EB0-30F0-C3A2D5209F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2E74AB2-67AD-232C-4DD3-4687977D724A}"/>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8" name="Footer Placeholder 7">
            <a:extLst>
              <a:ext uri="{FF2B5EF4-FFF2-40B4-BE49-F238E27FC236}">
                <a16:creationId xmlns:a16="http://schemas.microsoft.com/office/drawing/2014/main" id="{84FE99B4-4774-D675-986E-6C050B7C688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0AA27D8-3A4C-8284-C5A2-3CDE498C5F7C}"/>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901940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67D4A-3401-FDE1-03B4-29050217FFD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9E658C6-B0B0-5813-6A14-AAA988D79723}"/>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4" name="Footer Placeholder 3">
            <a:extLst>
              <a:ext uri="{FF2B5EF4-FFF2-40B4-BE49-F238E27FC236}">
                <a16:creationId xmlns:a16="http://schemas.microsoft.com/office/drawing/2014/main" id="{3519A884-4933-E066-83E5-A6BF1046F9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15F3020-BFA9-4FEE-F0DE-6CB2A4406C31}"/>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3017756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3179AF-6D5F-6C02-E5ED-CD1D417288E5}"/>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3" name="Footer Placeholder 2">
            <a:extLst>
              <a:ext uri="{FF2B5EF4-FFF2-40B4-BE49-F238E27FC236}">
                <a16:creationId xmlns:a16="http://schemas.microsoft.com/office/drawing/2014/main" id="{55873335-AD9F-9554-03E1-805FC3DD0E8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4FC70C7-5C0F-E698-0995-E2640E898418}"/>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3299289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C6CFB-D5EA-3FC1-04BA-9A7300948F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4C99E7C-86A1-A154-3DB3-25713B1109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236F853-6103-F2A1-93A5-A1B43DF474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7E911A-7B45-AA0D-E015-0E59482783B2}"/>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6" name="Footer Placeholder 5">
            <a:extLst>
              <a:ext uri="{FF2B5EF4-FFF2-40B4-BE49-F238E27FC236}">
                <a16:creationId xmlns:a16="http://schemas.microsoft.com/office/drawing/2014/main" id="{5D4E07AF-184F-94DF-70E1-AEAA7855D9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3BE8813-FD2D-952A-FDB9-BF92E17747EE}"/>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3809895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E620F-7BC7-5003-088E-919C1A29D0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4229936-67B3-273F-8EF6-D5FE875CB6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77C911F-BA23-99C3-899A-FA601565F5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28D50B-3588-4773-5AEF-873BD7C21CB3}"/>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6" name="Footer Placeholder 5">
            <a:extLst>
              <a:ext uri="{FF2B5EF4-FFF2-40B4-BE49-F238E27FC236}">
                <a16:creationId xmlns:a16="http://schemas.microsoft.com/office/drawing/2014/main" id="{5BAAC778-0DAB-AD14-4B56-82E2A0A339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6BABA9-0B11-4D7B-0C5B-AB4C2EE0AF11}"/>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4053729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6FF0D-55F7-AA1F-D46C-44D62E50B04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5FD8C5-3EBD-1215-DF37-41E24D1F824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357B42D-158F-246B-D954-F6695693796D}"/>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5" name="Footer Placeholder 4">
            <a:extLst>
              <a:ext uri="{FF2B5EF4-FFF2-40B4-BE49-F238E27FC236}">
                <a16:creationId xmlns:a16="http://schemas.microsoft.com/office/drawing/2014/main" id="{CCC9267C-8109-BAFB-2464-13FD3E1A45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CC5D33-2C4C-096E-F700-5027117F3134}"/>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10226465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1DF269E-2C14-FB53-1279-F5DBEE93441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32EB35-A399-38C0-CE61-0AC8C0BD86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BD0704-0DBC-78F2-C5FA-91C9005FA1E5}"/>
              </a:ext>
            </a:extLst>
          </p:cNvPr>
          <p:cNvSpPr>
            <a:spLocks noGrp="1"/>
          </p:cNvSpPr>
          <p:nvPr>
            <p:ph type="dt" sz="half" idx="10"/>
          </p:nvPr>
        </p:nvSpPr>
        <p:spPr/>
        <p:txBody>
          <a:bodyPr/>
          <a:lstStyle/>
          <a:p>
            <a:fld id="{2C775281-EAF3-470A-8FCC-33E6431F8B30}" type="datetimeFigureOut">
              <a:rPr lang="en-GB" smtClean="0"/>
              <a:t>17/04/2026</a:t>
            </a:fld>
            <a:endParaRPr lang="en-GB"/>
          </a:p>
        </p:txBody>
      </p:sp>
      <p:sp>
        <p:nvSpPr>
          <p:cNvPr id="5" name="Footer Placeholder 4">
            <a:extLst>
              <a:ext uri="{FF2B5EF4-FFF2-40B4-BE49-F238E27FC236}">
                <a16:creationId xmlns:a16="http://schemas.microsoft.com/office/drawing/2014/main" id="{9C4B428A-390A-5D92-AAC5-79B2567F92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5C05C6-7114-8793-D26F-32524A51EA7D}"/>
              </a:ext>
            </a:extLst>
          </p:cNvPr>
          <p:cNvSpPr>
            <a:spLocks noGrp="1"/>
          </p:cNvSpPr>
          <p:nvPr>
            <p:ph type="sldNum" sz="quarter" idx="12"/>
          </p:nvPr>
        </p:nvSpPr>
        <p:spPr/>
        <p:txBody>
          <a:bodyPr/>
          <a:lstStyle/>
          <a:p>
            <a:fld id="{CB808B3E-95EB-4FF1-B791-86A547D158B7}" type="slidenum">
              <a:rPr lang="en-GB" smtClean="0"/>
              <a:t>‹#›</a:t>
            </a:fld>
            <a:endParaRPr lang="en-GB"/>
          </a:p>
        </p:txBody>
      </p:sp>
    </p:spTree>
    <p:extLst>
      <p:ext uri="{BB962C8B-B14F-4D97-AF65-F5344CB8AC3E}">
        <p14:creationId xmlns:p14="http://schemas.microsoft.com/office/powerpoint/2010/main" val="3034199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6967F4-BB54-DB12-A20B-32B4F35F43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6CDB41-F5F8-4844-DCE2-352D7E1377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16A111-D510-9B3F-AE66-1E3EC888F1B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775281-EAF3-470A-8FCC-33E6431F8B30}" type="datetimeFigureOut">
              <a:rPr lang="en-GB" smtClean="0"/>
              <a:t>17/04/2026</a:t>
            </a:fld>
            <a:endParaRPr lang="en-GB"/>
          </a:p>
        </p:txBody>
      </p:sp>
      <p:sp>
        <p:nvSpPr>
          <p:cNvPr id="5" name="Footer Placeholder 4">
            <a:extLst>
              <a:ext uri="{FF2B5EF4-FFF2-40B4-BE49-F238E27FC236}">
                <a16:creationId xmlns:a16="http://schemas.microsoft.com/office/drawing/2014/main" id="{54227309-C905-9348-E659-C9A9E17765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F76FC0D-8BAC-4791-25A5-6929152B56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808B3E-95EB-4FF1-B791-86A547D158B7}" type="slidenum">
              <a:rPr lang="en-GB" smtClean="0"/>
              <a:t>‹#›</a:t>
            </a:fld>
            <a:endParaRPr lang="en-GB"/>
          </a:p>
        </p:txBody>
      </p:sp>
    </p:spTree>
    <p:extLst>
      <p:ext uri="{BB962C8B-B14F-4D97-AF65-F5344CB8AC3E}">
        <p14:creationId xmlns:p14="http://schemas.microsoft.com/office/powerpoint/2010/main" val="10398458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txBox="1"/>
          <p:nvPr/>
        </p:nvSpPr>
        <p:spPr>
          <a:xfrm>
            <a:off x="380915" y="364373"/>
            <a:ext cx="3195959" cy="367266"/>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2000"/>
              <a:buFont typeface="Corbel"/>
              <a:buNone/>
            </a:pPr>
            <a:r>
              <a:rPr lang="en-GB" sz="2000" b="0" i="0" u="none" strike="noStrike" cap="none" dirty="0">
                <a:solidFill>
                  <a:schemeClr val="dk1"/>
                </a:solidFill>
                <a:latin typeface="Corbel"/>
                <a:ea typeface="Corbel"/>
                <a:cs typeface="Corbel"/>
                <a:sym typeface="Corbel"/>
              </a:rPr>
              <a:t>Swans Year 3 &amp; 4 Summer 1 1 </a:t>
            </a:r>
            <a:endParaRPr sz="1400" b="0" i="0" u="none" strike="noStrike" cap="none" dirty="0">
              <a:solidFill>
                <a:srgbClr val="000000"/>
              </a:solidFill>
              <a:latin typeface="Arial"/>
              <a:ea typeface="Arial"/>
              <a:cs typeface="Arial"/>
              <a:sym typeface="Arial"/>
            </a:endParaRPr>
          </a:p>
        </p:txBody>
      </p:sp>
      <p:sp>
        <p:nvSpPr>
          <p:cNvPr id="90" name="Google Shape;90;p1"/>
          <p:cNvSpPr/>
          <p:nvPr/>
        </p:nvSpPr>
        <p:spPr>
          <a:xfrm>
            <a:off x="398585" y="739616"/>
            <a:ext cx="3725528" cy="1712075"/>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dk1"/>
                </a:solidFill>
                <a:latin typeface="Corbel"/>
                <a:ea typeface="Corbel"/>
                <a:cs typeface="Corbel"/>
                <a:sym typeface="Corbel"/>
              </a:rPr>
              <a:t>English</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400"/>
              <a:buFont typeface="Arial"/>
              <a:buNone/>
            </a:pPr>
            <a:endParaRPr sz="1400" b="1"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Corbel"/>
              <a:ea typeface="Corbel"/>
              <a:cs typeface="Corbel"/>
              <a:sym typeface="Corbel"/>
            </a:endParaRPr>
          </a:p>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chemeClr val="dk1"/>
              </a:solidFill>
              <a:latin typeface="Corbel"/>
              <a:ea typeface="Corbel"/>
              <a:cs typeface="Corbel"/>
              <a:sym typeface="Corbel"/>
            </a:endParaRPr>
          </a:p>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chemeClr val="dk1"/>
              </a:solidFill>
              <a:latin typeface="Corbel"/>
              <a:ea typeface="Corbel"/>
              <a:cs typeface="Corbel"/>
              <a:sym typeface="Corbel"/>
            </a:endParaRPr>
          </a:p>
        </p:txBody>
      </p:sp>
      <p:sp>
        <p:nvSpPr>
          <p:cNvPr id="91" name="Google Shape;91;p1"/>
          <p:cNvSpPr/>
          <p:nvPr/>
        </p:nvSpPr>
        <p:spPr>
          <a:xfrm>
            <a:off x="4305670" y="310720"/>
            <a:ext cx="3582879" cy="1494672"/>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Maths</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p:txBody>
      </p:sp>
      <p:sp>
        <p:nvSpPr>
          <p:cNvPr id="92" name="Google Shape;92;p1"/>
          <p:cNvSpPr/>
          <p:nvPr/>
        </p:nvSpPr>
        <p:spPr>
          <a:xfrm>
            <a:off x="8086421" y="1719092"/>
            <a:ext cx="3787459" cy="1041757"/>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chemeClr val="dk1"/>
                </a:solidFill>
                <a:latin typeface="Corbel"/>
                <a:ea typeface="Corbel"/>
                <a:cs typeface="Corbel"/>
                <a:sym typeface="Corbel"/>
              </a:rPr>
              <a:t>RE</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p:txBody>
      </p:sp>
      <p:sp>
        <p:nvSpPr>
          <p:cNvPr id="93" name="Google Shape;93;p1"/>
          <p:cNvSpPr/>
          <p:nvPr/>
        </p:nvSpPr>
        <p:spPr>
          <a:xfrm>
            <a:off x="8080416" y="364373"/>
            <a:ext cx="3712999" cy="1298938"/>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en-GB" sz="1600" b="1" i="1" u="none" strike="noStrike" cap="none" dirty="0">
                <a:solidFill>
                  <a:srgbClr val="7030A0"/>
                </a:solidFill>
                <a:latin typeface="Corbel"/>
                <a:ea typeface="Corbel"/>
                <a:cs typeface="Corbel"/>
                <a:sym typeface="Corbel"/>
              </a:rPr>
              <a:t>Learn, Love and Flourish with God</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GB" sz="1600" b="1" i="1" u="none" strike="noStrike" cap="none" dirty="0">
                <a:solidFill>
                  <a:schemeClr val="dk1"/>
                </a:solidFill>
                <a:latin typeface="Corbel"/>
                <a:ea typeface="Corbel"/>
                <a:cs typeface="Corbel"/>
                <a:sym typeface="Corbel"/>
              </a:rPr>
              <a:t>SUMMER 1 2025/2026</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dirty="0">
                <a:solidFill>
                  <a:schemeClr val="dk1"/>
                </a:solidFill>
                <a:latin typeface="Corbel"/>
                <a:ea typeface="Corbel"/>
                <a:cs typeface="Corbel"/>
                <a:sym typeface="Corbel"/>
              </a:rPr>
              <a:t>Swans Class Medium Term Plan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600"/>
              <a:buFont typeface="Arial"/>
              <a:buNone/>
            </a:pPr>
            <a:r>
              <a:rPr lang="en-GB" sz="1600" b="0" i="0" u="none" strike="noStrike" cap="none" dirty="0">
                <a:solidFill>
                  <a:schemeClr val="dk1"/>
                </a:solidFill>
                <a:latin typeface="Corbel"/>
                <a:ea typeface="Corbel"/>
                <a:cs typeface="Corbel"/>
                <a:sym typeface="Corbel"/>
              </a:rPr>
              <a:t>We will be Learning….</a:t>
            </a:r>
            <a:endParaRPr sz="1600" b="1" i="1" u="none" strike="noStrike" cap="none" dirty="0">
              <a:solidFill>
                <a:srgbClr val="7030A0"/>
              </a:solidFill>
              <a:latin typeface="Corbel"/>
              <a:ea typeface="Corbel"/>
              <a:cs typeface="Corbel"/>
              <a:sym typeface="Corbel"/>
            </a:endParaRPr>
          </a:p>
        </p:txBody>
      </p:sp>
      <p:sp>
        <p:nvSpPr>
          <p:cNvPr id="94" name="Google Shape;94;p1"/>
          <p:cNvSpPr/>
          <p:nvPr/>
        </p:nvSpPr>
        <p:spPr>
          <a:xfrm>
            <a:off x="4274251" y="5148896"/>
            <a:ext cx="3702678" cy="1300271"/>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r>
              <a:rPr lang="en-GB" sz="1000" b="1" dirty="0">
                <a:latin typeface="Corbel" panose="020B0503020204020204" pitchFamily="34" charset="0"/>
              </a:rPr>
              <a:t>Craft and design: Fabric of nature (Rainforest starting point) 4 </a:t>
            </a:r>
            <a:endParaRPr lang="en-GB" sz="1000" dirty="0">
              <a:latin typeface="Corbel" panose="020B0503020204020204" pitchFamily="34" charset="0"/>
            </a:endParaRPr>
          </a:p>
          <a:p>
            <a:r>
              <a:rPr lang="en-GB" sz="1000" dirty="0">
                <a:latin typeface="Corbel" panose="020B0503020204020204" pitchFamily="34" charset="0"/>
              </a:rPr>
              <a:t>We will use subject vocabulary to describe objects, images, sounds, and William Morris’s work. They will create drawings, mood boards, and patterns, exploring colour, repetition, and design. Using sketchbooks, pupils will evaluate ideas, follow instructions to create repeating patterns, and develop designs for products, showing confident, creative use of materials.</a:t>
            </a:r>
          </a:p>
        </p:txBody>
      </p:sp>
      <p:sp>
        <p:nvSpPr>
          <p:cNvPr id="95" name="Google Shape;95;p1"/>
          <p:cNvSpPr/>
          <p:nvPr/>
        </p:nvSpPr>
        <p:spPr>
          <a:xfrm>
            <a:off x="4283528" y="1835257"/>
            <a:ext cx="3585098" cy="1262203"/>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PSHE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p:txBody>
      </p:sp>
      <p:sp>
        <p:nvSpPr>
          <p:cNvPr id="96" name="Google Shape;96;p1"/>
          <p:cNvSpPr/>
          <p:nvPr/>
        </p:nvSpPr>
        <p:spPr>
          <a:xfrm>
            <a:off x="4306335" y="3193777"/>
            <a:ext cx="3562291" cy="1903262"/>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dirty="0">
                <a:solidFill>
                  <a:schemeClr val="dk1"/>
                </a:solidFill>
                <a:latin typeface="Corbel"/>
                <a:ea typeface="Corbel"/>
                <a:cs typeface="Corbel"/>
                <a:sym typeface="Corbel"/>
              </a:rPr>
              <a:t>Science</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p:txBody>
      </p:sp>
      <p:sp>
        <p:nvSpPr>
          <p:cNvPr id="97" name="Google Shape;97;p1"/>
          <p:cNvSpPr txBox="1"/>
          <p:nvPr/>
        </p:nvSpPr>
        <p:spPr>
          <a:xfrm>
            <a:off x="4458651" y="656133"/>
            <a:ext cx="3227504" cy="116951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000" b="1" i="0" u="none" strike="noStrike" cap="none" dirty="0">
                <a:solidFill>
                  <a:srgbClr val="000000"/>
                </a:solidFill>
                <a:latin typeface="Corbel" panose="020B0503020204020204" pitchFamily="34" charset="0"/>
                <a:ea typeface="Corbel"/>
                <a:cs typeface="Corbel"/>
                <a:sym typeface="Corbel"/>
              </a:rPr>
              <a:t>Fractions </a:t>
            </a:r>
            <a:r>
              <a:rPr lang="en-GB" sz="1000" b="0" i="0" u="none" strike="noStrike" cap="none" dirty="0">
                <a:solidFill>
                  <a:srgbClr val="000000"/>
                </a:solidFill>
                <a:latin typeface="Corbel" panose="020B0503020204020204" pitchFamily="34" charset="0"/>
                <a:ea typeface="Corbel"/>
                <a:cs typeface="Corbel"/>
                <a:sym typeface="Corbel"/>
              </a:rPr>
              <a:t>We will be continuing our work on </a:t>
            </a:r>
            <a:r>
              <a:rPr lang="en-GB" sz="1000" b="0" i="0" u="none" strike="noStrike" cap="none" dirty="0" err="1">
                <a:solidFill>
                  <a:srgbClr val="000000"/>
                </a:solidFill>
                <a:latin typeface="Corbel" panose="020B0503020204020204" pitchFamily="34" charset="0"/>
                <a:ea typeface="Corbel"/>
                <a:cs typeface="Corbel"/>
                <a:sym typeface="Corbel"/>
              </a:rPr>
              <a:t>fraactions</a:t>
            </a:r>
            <a:r>
              <a:rPr lang="en-GB" sz="1000" b="0" i="0" u="none" strike="noStrike" cap="none" dirty="0">
                <a:solidFill>
                  <a:srgbClr val="000000"/>
                </a:solidFill>
                <a:latin typeface="Corbel" panose="020B0503020204020204" pitchFamily="34" charset="0"/>
                <a:ea typeface="Corbel"/>
                <a:cs typeface="Corbel"/>
                <a:sym typeface="Corbel"/>
              </a:rPr>
              <a:t> including fractions of amounts.</a:t>
            </a:r>
            <a:endParaRPr sz="1000" dirty="0">
              <a:latin typeface="Corbel" panose="020B0503020204020204" pitchFamily="34" charset="0"/>
            </a:endParaRPr>
          </a:p>
          <a:p>
            <a:pPr marL="0" marR="0" lvl="0" indent="0" algn="l" rtl="0">
              <a:lnSpc>
                <a:spcPct val="100000"/>
              </a:lnSpc>
              <a:spcBef>
                <a:spcPts val="0"/>
              </a:spcBef>
              <a:spcAft>
                <a:spcPts val="0"/>
              </a:spcAft>
              <a:buNone/>
            </a:pPr>
            <a:r>
              <a:rPr lang="en-GB" sz="1000" b="1" i="0" u="none" strike="noStrike" cap="none" dirty="0">
                <a:solidFill>
                  <a:srgbClr val="000000"/>
                </a:solidFill>
                <a:latin typeface="Corbel" panose="020B0503020204020204" pitchFamily="34" charset="0"/>
                <a:ea typeface="Corbel"/>
                <a:cs typeface="Corbel"/>
                <a:sym typeface="Corbel"/>
              </a:rPr>
              <a:t>Mass, capacity and time.</a:t>
            </a:r>
          </a:p>
          <a:p>
            <a:pPr marL="0" marR="0" lvl="0" indent="0" algn="l" rtl="0">
              <a:lnSpc>
                <a:spcPct val="100000"/>
              </a:lnSpc>
              <a:spcBef>
                <a:spcPts val="0"/>
              </a:spcBef>
              <a:spcAft>
                <a:spcPts val="0"/>
              </a:spcAft>
              <a:buNone/>
            </a:pPr>
            <a:r>
              <a:rPr lang="en-GB" sz="1000" b="1" i="0" u="none" strike="noStrike" cap="none" dirty="0">
                <a:solidFill>
                  <a:srgbClr val="000000"/>
                </a:solidFill>
                <a:latin typeface="Corbel" panose="020B0503020204020204" pitchFamily="34" charset="0"/>
                <a:ea typeface="Corbel"/>
                <a:cs typeface="Corbel"/>
                <a:sym typeface="Corbel"/>
              </a:rPr>
              <a:t>. </a:t>
            </a:r>
            <a:r>
              <a:rPr lang="en-GB" sz="1000" i="0" u="none" strike="noStrike" cap="none" dirty="0">
                <a:solidFill>
                  <a:srgbClr val="000000"/>
                </a:solidFill>
                <a:latin typeface="Corbel" panose="020B0503020204020204" pitchFamily="34" charset="0"/>
                <a:ea typeface="Corbel"/>
                <a:cs typeface="Corbel"/>
                <a:sym typeface="Corbel"/>
              </a:rPr>
              <a:t>We will use standard units to measure. W will have a focus on telling the time.</a:t>
            </a:r>
          </a:p>
          <a:p>
            <a:pPr marL="0" marR="0" lvl="0" indent="0" algn="l" rtl="0">
              <a:lnSpc>
                <a:spcPct val="100000"/>
              </a:lnSpc>
              <a:spcBef>
                <a:spcPts val="0"/>
              </a:spcBef>
              <a:spcAft>
                <a:spcPts val="0"/>
              </a:spcAft>
              <a:buNone/>
            </a:pPr>
            <a:r>
              <a:rPr lang="en-GB" sz="1000" b="0" dirty="0">
                <a:latin typeface="Corbel" panose="020B0503020204020204" pitchFamily="34" charset="0"/>
                <a:sym typeface="Corbel"/>
              </a:rPr>
              <a:t>YR4 children will be focusing on the speed </a:t>
            </a:r>
            <a:r>
              <a:rPr lang="en-GB" sz="1000" dirty="0">
                <a:latin typeface="Corbel" panose="020B0503020204020204" pitchFamily="34" charset="0"/>
                <a:sym typeface="Corbel"/>
              </a:rPr>
              <a:t>and recall of times tables for </a:t>
            </a:r>
            <a:r>
              <a:rPr lang="en-GB" sz="1000" dirty="0" err="1">
                <a:latin typeface="Corbel" panose="020B0503020204020204" pitchFamily="34" charset="0"/>
                <a:sym typeface="Corbel"/>
              </a:rPr>
              <a:t>Mtc</a:t>
            </a:r>
            <a:endParaRPr sz="1400" b="0" i="0" u="none" strike="noStrike" cap="none" dirty="0">
              <a:solidFill>
                <a:srgbClr val="000000"/>
              </a:solidFill>
              <a:latin typeface="Arial"/>
              <a:ea typeface="Arial"/>
              <a:cs typeface="Arial"/>
              <a:sym typeface="Arial"/>
            </a:endParaRPr>
          </a:p>
        </p:txBody>
      </p:sp>
      <p:pic>
        <p:nvPicPr>
          <p:cNvPr id="98" name="Google Shape;98;p1" descr="1-minute maths app | White Rose Education"/>
          <p:cNvPicPr preferRelativeResize="0"/>
          <p:nvPr/>
        </p:nvPicPr>
        <p:blipFill rotWithShape="1">
          <a:blip r:embed="rId3">
            <a:alphaModFix/>
          </a:blip>
          <a:srcRect l="11969" t="14282" r="16465" b="22339"/>
          <a:stretch/>
        </p:blipFill>
        <p:spPr>
          <a:xfrm>
            <a:off x="7051450" y="364373"/>
            <a:ext cx="634705" cy="564592"/>
          </a:xfrm>
          <a:prstGeom prst="rect">
            <a:avLst/>
          </a:prstGeom>
          <a:noFill/>
          <a:ln>
            <a:noFill/>
          </a:ln>
        </p:spPr>
      </p:pic>
      <p:sp>
        <p:nvSpPr>
          <p:cNvPr id="99" name="Google Shape;99;p1"/>
          <p:cNvSpPr txBox="1"/>
          <p:nvPr/>
        </p:nvSpPr>
        <p:spPr>
          <a:xfrm>
            <a:off x="8190668" y="2018770"/>
            <a:ext cx="3505696" cy="1061789"/>
          </a:xfrm>
          <a:prstGeom prst="rect">
            <a:avLst/>
          </a:prstGeom>
          <a:noFill/>
          <a:ln>
            <a:noFill/>
          </a:ln>
        </p:spPr>
        <p:txBody>
          <a:bodyPr spcFirstLastPara="1" wrap="square" lIns="91425" tIns="45700" rIns="91425" bIns="45700" anchor="t" anchorCtr="0">
            <a:spAutoFit/>
          </a:bodyPr>
          <a:lstStyle/>
          <a:p>
            <a:r>
              <a:rPr lang="en-GB" sz="900" b="1" dirty="0">
                <a:latin typeface="Corbel" panose="020B0503020204020204" pitchFamily="34" charset="0"/>
              </a:rPr>
              <a:t>Why do Muslims call Mohammad the ‘Seal of the Prophets’? </a:t>
            </a:r>
            <a:r>
              <a:rPr lang="en-GB" sz="900" i="1" dirty="0">
                <a:latin typeface="Corbel" panose="020B0503020204020204" pitchFamily="34" charset="0"/>
              </a:rPr>
              <a:t>Explain that Muslims believe Muhammad was a messenger of God and the last prophet and recall something about his life. Describe what Muslims might learn from a story about Muhammad’s </a:t>
            </a:r>
            <a:r>
              <a:rPr lang="en-GB" sz="900" i="1" dirty="0" err="1">
                <a:latin typeface="Corbel" panose="020B0503020204020204" pitchFamily="34" charset="0"/>
              </a:rPr>
              <a:t>life.Describe</a:t>
            </a:r>
            <a:r>
              <a:rPr lang="en-GB" sz="900" i="1" dirty="0">
                <a:latin typeface="Corbel" panose="020B0503020204020204" pitchFamily="34" charset="0"/>
              </a:rPr>
              <a:t> some different ways Muslims show their beliefs about Muhammad such as in art, calligraphy or design.</a:t>
            </a:r>
            <a:endParaRPr lang="en-GB" sz="900" dirty="0">
              <a:latin typeface="Corbel" panose="020B0503020204020204" pitchFamily="34" charset="0"/>
            </a:endParaRPr>
          </a:p>
          <a:p>
            <a:endParaRPr sz="900" b="0" i="0" u="none" strike="noStrike" cap="none" dirty="0">
              <a:solidFill>
                <a:schemeClr val="dk1"/>
              </a:solidFill>
              <a:latin typeface="Corbel" panose="020B0503020204020204" pitchFamily="34" charset="0"/>
              <a:ea typeface="Corbel"/>
              <a:cs typeface="Corbel"/>
              <a:sym typeface="Corbel"/>
            </a:endParaRPr>
          </a:p>
        </p:txBody>
      </p:sp>
      <p:sp>
        <p:nvSpPr>
          <p:cNvPr id="100" name="Google Shape;100;p1"/>
          <p:cNvSpPr txBox="1"/>
          <p:nvPr/>
        </p:nvSpPr>
        <p:spPr>
          <a:xfrm>
            <a:off x="4345080" y="5535755"/>
            <a:ext cx="3711954" cy="307736"/>
          </a:xfrm>
          <a:prstGeom prst="rect">
            <a:avLst/>
          </a:prstGeom>
          <a:noFill/>
          <a:ln>
            <a:noFill/>
          </a:ln>
        </p:spPr>
        <p:txBody>
          <a:bodyPr spcFirstLastPara="1" wrap="square" lIns="91425" tIns="45700" rIns="91425" bIns="45700" anchor="t" anchorCtr="0">
            <a:spAutoFit/>
          </a:bodyPr>
          <a:lstStyle/>
          <a:p>
            <a:pPr lvl="0">
              <a:buSzPts val="1000"/>
            </a:pPr>
            <a:endParaRPr sz="1400" b="0" i="0" u="none" strike="noStrike" cap="none" dirty="0">
              <a:solidFill>
                <a:srgbClr val="000000"/>
              </a:solidFill>
              <a:latin typeface="Corbel" panose="020B0503020204020204" pitchFamily="34" charset="0"/>
              <a:sym typeface="Arial"/>
            </a:endParaRPr>
          </a:p>
        </p:txBody>
      </p:sp>
      <p:sp>
        <p:nvSpPr>
          <p:cNvPr id="102" name="Google Shape;102;p1"/>
          <p:cNvSpPr txBox="1"/>
          <p:nvPr/>
        </p:nvSpPr>
        <p:spPr>
          <a:xfrm>
            <a:off x="4332443" y="1915830"/>
            <a:ext cx="3527113" cy="116951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dirty="0">
                <a:solidFill>
                  <a:srgbClr val="222222"/>
                </a:solidFill>
                <a:latin typeface="Corbel" panose="020B0503020204020204" pitchFamily="34" charset="0"/>
                <a:ea typeface="Corbel"/>
                <a:cs typeface="Corbel"/>
                <a:sym typeface="Corbel"/>
              </a:rPr>
              <a:t>Health and well being </a:t>
            </a:r>
            <a:endParaRPr sz="1000" dirty="0">
              <a:latin typeface="Corbel" panose="020B0503020204020204" pitchFamily="34" charset="0"/>
            </a:endParaRPr>
          </a:p>
          <a:p>
            <a:pPr lvl="0">
              <a:buSzPts val="1000"/>
            </a:pPr>
            <a:r>
              <a:rPr lang="en-US" sz="1000" dirty="0">
                <a:latin typeface="Corbel" panose="020B0503020204020204" pitchFamily="34" charset="0"/>
              </a:rPr>
              <a:t>In this unit, pupils will explore health and wellbeing by learning how relaxation and stretching affect the body. They will reflect on their strengths, feelings and experiences, including making mistakes, setting boundaries and belonging to communities. Pupils will identify what makes them happy, set goals, and understand what they can and cannot control.</a:t>
            </a:r>
            <a:endParaRPr sz="1000" b="0" i="0" u="none" strike="noStrike" cap="none" dirty="0">
              <a:solidFill>
                <a:schemeClr val="dk1"/>
              </a:solidFill>
              <a:latin typeface="Corbel" panose="020B0503020204020204" pitchFamily="34" charset="0"/>
              <a:ea typeface="Corbel"/>
              <a:cs typeface="Corbel"/>
              <a:sym typeface="Corbel"/>
            </a:endParaRPr>
          </a:p>
        </p:txBody>
      </p:sp>
      <p:sp>
        <p:nvSpPr>
          <p:cNvPr id="103" name="Google Shape;103;p1"/>
          <p:cNvSpPr txBox="1"/>
          <p:nvPr/>
        </p:nvSpPr>
        <p:spPr>
          <a:xfrm>
            <a:off x="4400908" y="3418182"/>
            <a:ext cx="2657992" cy="1631175"/>
          </a:xfrm>
          <a:prstGeom prst="rect">
            <a:avLst/>
          </a:prstGeom>
          <a:noFill/>
          <a:ln>
            <a:noFill/>
          </a:ln>
        </p:spPr>
        <p:txBody>
          <a:bodyPr spcFirstLastPara="1" wrap="square" lIns="91425" tIns="45700" rIns="91425" bIns="45700" anchor="t" anchorCtr="0">
            <a:spAutoFit/>
          </a:bodyPr>
          <a:lstStyle/>
          <a:p>
            <a:r>
              <a:rPr lang="en-GB" sz="1000" b="1" dirty="0">
                <a:latin typeface="Corbel" panose="020B0503020204020204" pitchFamily="34" charset="0"/>
              </a:rPr>
              <a:t>Plants (3)</a:t>
            </a:r>
            <a:endParaRPr lang="en-GB" sz="1000" dirty="0">
              <a:latin typeface="Corbel" panose="020B0503020204020204" pitchFamily="34" charset="0"/>
            </a:endParaRPr>
          </a:p>
          <a:p>
            <a:r>
              <a:rPr lang="en-GB" sz="1000" dirty="0">
                <a:latin typeface="Corbel" panose="020B0503020204020204" pitchFamily="34" charset="0"/>
              </a:rPr>
              <a:t>Identify and describe the functions of different parts of flowering plants: roots, stem/trunk, leaves and flowers Explore the requirements of plants for life and growth (air, light, water, nutrients from soil, and room to grow) and how they vary from plant to plant Investigate the way in which water is transported within plants Explore the part that flowers play in the life cycle of flowering plants, </a:t>
            </a:r>
            <a:endParaRPr sz="1000" dirty="0">
              <a:latin typeface="Corbel" panose="020B0503020204020204" pitchFamily="34" charset="0"/>
            </a:endParaRPr>
          </a:p>
        </p:txBody>
      </p:sp>
      <p:sp>
        <p:nvSpPr>
          <p:cNvPr id="104" name="Google Shape;104;p1"/>
          <p:cNvSpPr/>
          <p:nvPr/>
        </p:nvSpPr>
        <p:spPr>
          <a:xfrm>
            <a:off x="8140563" y="2784876"/>
            <a:ext cx="3720607" cy="111501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Computing</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p:txBody>
      </p:sp>
      <p:sp>
        <p:nvSpPr>
          <p:cNvPr id="105" name="Google Shape;105;p1"/>
          <p:cNvSpPr txBox="1"/>
          <p:nvPr/>
        </p:nvSpPr>
        <p:spPr>
          <a:xfrm>
            <a:off x="8257093" y="3065329"/>
            <a:ext cx="3604076" cy="1015622"/>
          </a:xfrm>
          <a:prstGeom prst="rect">
            <a:avLst/>
          </a:prstGeom>
          <a:noFill/>
          <a:ln>
            <a:noFill/>
          </a:ln>
        </p:spPr>
        <p:txBody>
          <a:bodyPr spcFirstLastPara="1" wrap="square" lIns="91425" tIns="45700" rIns="91425" bIns="45700" anchor="t" anchorCtr="0">
            <a:spAutoFit/>
          </a:bodyPr>
          <a:lstStyle/>
          <a:p>
            <a:r>
              <a:rPr lang="en-GB" sz="1000" b="1" dirty="0">
                <a:latin typeface="Corbel" panose="020B0503020204020204" pitchFamily="34" charset="0"/>
              </a:rPr>
              <a:t>Data handling (Investigating Weather) (4)</a:t>
            </a:r>
            <a:endParaRPr lang="en-GB" sz="1000" dirty="0">
              <a:latin typeface="Corbel" panose="020B0503020204020204" pitchFamily="34" charset="0"/>
            </a:endParaRPr>
          </a:p>
          <a:p>
            <a:r>
              <a:rPr lang="en-GB" sz="1000" dirty="0">
                <a:latin typeface="Corbel" panose="020B0503020204020204" pitchFamily="34" charset="0"/>
              </a:rPr>
              <a:t>Researching and storing data using spreadsheets, designing  a weather station which gathers and records data and learning how weather forecasts are made. Children use tablets or digital cameras to present a weather forecast.</a:t>
            </a:r>
          </a:p>
          <a:p>
            <a:pPr lvl="0"/>
            <a:endParaRPr sz="1000" dirty="0">
              <a:latin typeface="Corbel" panose="020B0503020204020204" pitchFamily="34" charset="0"/>
            </a:endParaRPr>
          </a:p>
        </p:txBody>
      </p:sp>
      <p:sp>
        <p:nvSpPr>
          <p:cNvPr id="106" name="Google Shape;106;p1"/>
          <p:cNvSpPr/>
          <p:nvPr/>
        </p:nvSpPr>
        <p:spPr>
          <a:xfrm>
            <a:off x="8179006" y="3961650"/>
            <a:ext cx="3682163" cy="803035"/>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PE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p:txBody>
      </p:sp>
      <p:sp>
        <p:nvSpPr>
          <p:cNvPr id="107" name="Google Shape;107;p1"/>
          <p:cNvSpPr txBox="1"/>
          <p:nvPr/>
        </p:nvSpPr>
        <p:spPr>
          <a:xfrm>
            <a:off x="8243780" y="4233770"/>
            <a:ext cx="3206835" cy="70784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chemeClr val="dk1"/>
                </a:solidFill>
                <a:latin typeface="Corbel"/>
                <a:ea typeface="Corbel"/>
                <a:cs typeface="Corbel"/>
                <a:sym typeface="Corbel"/>
              </a:rPr>
              <a:t>We will have PE sessions in the village hall weekly</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chemeClr val="dk1"/>
                </a:solidFill>
                <a:latin typeface="Corbel"/>
                <a:ea typeface="Corbel"/>
                <a:cs typeface="Corbel"/>
                <a:sym typeface="Corbel"/>
              </a:rPr>
              <a:t>Please ensure you have your PE kit in school everyday and that it is named!. We will be swimming at Arundel Lido </a:t>
            </a:r>
            <a:endParaRPr sz="1400" b="0" i="0" u="none" strike="noStrike" cap="none" dirty="0">
              <a:solidFill>
                <a:srgbClr val="000000"/>
              </a:solidFill>
              <a:latin typeface="Arial"/>
              <a:ea typeface="Arial"/>
              <a:cs typeface="Arial"/>
              <a:sym typeface="Arial"/>
            </a:endParaRPr>
          </a:p>
        </p:txBody>
      </p:sp>
      <p:sp>
        <p:nvSpPr>
          <p:cNvPr id="108" name="Google Shape;108;p1"/>
          <p:cNvSpPr/>
          <p:nvPr/>
        </p:nvSpPr>
        <p:spPr>
          <a:xfrm>
            <a:off x="8140563" y="4892171"/>
            <a:ext cx="3585098" cy="1508110"/>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Homework</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p:txBody>
      </p:sp>
      <p:sp>
        <p:nvSpPr>
          <p:cNvPr id="109" name="Google Shape;109;p1"/>
          <p:cNvSpPr txBox="1"/>
          <p:nvPr/>
        </p:nvSpPr>
        <p:spPr>
          <a:xfrm>
            <a:off x="8293742" y="5181901"/>
            <a:ext cx="2696121" cy="2308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900" b="1" i="0" u="none" strike="noStrike" cap="none">
                <a:solidFill>
                  <a:schemeClr val="dk1"/>
                </a:solidFill>
                <a:latin typeface="Corbel"/>
                <a:ea typeface="Corbel"/>
                <a:cs typeface="Corbel"/>
                <a:sym typeface="Corbel"/>
              </a:rPr>
              <a:t>Times tables  Spellings and reading </a:t>
            </a:r>
            <a:endParaRPr sz="1400" b="0" i="0" u="none" strike="noStrike" cap="none">
              <a:solidFill>
                <a:srgbClr val="000000"/>
              </a:solidFill>
              <a:latin typeface="Arial"/>
              <a:ea typeface="Arial"/>
              <a:cs typeface="Arial"/>
              <a:sym typeface="Arial"/>
            </a:endParaRPr>
          </a:p>
        </p:txBody>
      </p:sp>
      <p:sp>
        <p:nvSpPr>
          <p:cNvPr id="110" name="Google Shape;110;p1"/>
          <p:cNvSpPr txBox="1"/>
          <p:nvPr/>
        </p:nvSpPr>
        <p:spPr>
          <a:xfrm>
            <a:off x="8257092" y="5384618"/>
            <a:ext cx="3385040" cy="101566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chemeClr val="dk1"/>
                </a:solidFill>
                <a:latin typeface="Corbel"/>
                <a:ea typeface="Corbel"/>
                <a:cs typeface="Corbel"/>
                <a:sym typeface="Corbel"/>
              </a:rPr>
              <a:t>We will have spellings to learn each week linked to our phonics scheme. These will be set on Mondays and quizzed on the .following Monday.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r>
              <a:rPr lang="en-GB" sz="1000" b="0" i="0" u="none" strike="noStrike" cap="none">
                <a:solidFill>
                  <a:schemeClr val="dk1"/>
                </a:solidFill>
                <a:latin typeface="Corbel"/>
                <a:ea typeface="Corbel"/>
                <a:cs typeface="Corbel"/>
                <a:sym typeface="Corbel"/>
              </a:rPr>
              <a:t>We will be reading daily in school and you are expected to continue reading at home; using your reading record book to record this.</a:t>
            </a:r>
            <a:endParaRPr sz="1400" b="0" i="0" u="none" strike="noStrike" cap="none">
              <a:solidFill>
                <a:srgbClr val="000000"/>
              </a:solidFill>
              <a:latin typeface="Arial"/>
              <a:ea typeface="Arial"/>
              <a:cs typeface="Arial"/>
              <a:sym typeface="Arial"/>
            </a:endParaRPr>
          </a:p>
        </p:txBody>
      </p:sp>
      <p:sp>
        <p:nvSpPr>
          <p:cNvPr id="111" name="Google Shape;111;p1"/>
          <p:cNvSpPr/>
          <p:nvPr/>
        </p:nvSpPr>
        <p:spPr>
          <a:xfrm>
            <a:off x="380915" y="5774243"/>
            <a:ext cx="3585098" cy="773039"/>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orbel"/>
                <a:ea typeface="Corbel"/>
                <a:cs typeface="Corbel"/>
                <a:sym typeface="Corbel"/>
              </a:rPr>
              <a:t>Spanish</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orbel"/>
              <a:ea typeface="Corbel"/>
              <a:cs typeface="Corbel"/>
              <a:sym typeface="Corbel"/>
            </a:endParaRPr>
          </a:p>
        </p:txBody>
      </p:sp>
      <p:sp>
        <p:nvSpPr>
          <p:cNvPr id="112" name="Google Shape;112;p1"/>
          <p:cNvSpPr txBox="1"/>
          <p:nvPr/>
        </p:nvSpPr>
        <p:spPr>
          <a:xfrm>
            <a:off x="466339" y="5998467"/>
            <a:ext cx="2352180" cy="55395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chemeClr val="dk1"/>
                </a:solidFill>
                <a:latin typeface="Corbel"/>
                <a:ea typeface="Corbel"/>
                <a:cs typeface="Corbel"/>
                <a:sym typeface="Corbel"/>
              </a:rPr>
              <a:t>We will be learning vocabulary and phonics to help us speak in Spanish. Our theme is – </a:t>
            </a:r>
            <a:r>
              <a:rPr lang="en-GB" sz="1000" b="0" i="0" u="none" strike="noStrike" cap="none" dirty="0" err="1">
                <a:solidFill>
                  <a:schemeClr val="dk1"/>
                </a:solidFill>
                <a:latin typeface="Corbel"/>
                <a:ea typeface="Corbel"/>
                <a:cs typeface="Corbel"/>
                <a:sym typeface="Corbel"/>
              </a:rPr>
              <a:t>RainForests</a:t>
            </a:r>
            <a:r>
              <a:rPr lang="en-GB" sz="1000" b="0" i="0" u="none" strike="noStrike" cap="none" dirty="0">
                <a:solidFill>
                  <a:schemeClr val="dk1"/>
                </a:solidFill>
                <a:latin typeface="Corbel"/>
                <a:ea typeface="Corbel"/>
                <a:cs typeface="Corbel"/>
                <a:sym typeface="Corbel"/>
              </a:rPr>
              <a:t> </a:t>
            </a:r>
            <a:endParaRPr sz="1400" b="0" i="0" u="none" strike="noStrike" cap="none" dirty="0">
              <a:solidFill>
                <a:srgbClr val="000000"/>
              </a:solidFill>
              <a:latin typeface="Arial"/>
              <a:ea typeface="Arial"/>
              <a:cs typeface="Arial"/>
              <a:sym typeface="Arial"/>
            </a:endParaRPr>
          </a:p>
        </p:txBody>
      </p:sp>
      <p:pic>
        <p:nvPicPr>
          <p:cNvPr id="113" name="Google Shape;113;p1" descr="Spain Flag | Hampshire Flag Company"/>
          <p:cNvPicPr preferRelativeResize="0"/>
          <p:nvPr/>
        </p:nvPicPr>
        <p:blipFill rotWithShape="1">
          <a:blip r:embed="rId4">
            <a:alphaModFix/>
          </a:blip>
          <a:srcRect/>
          <a:stretch/>
        </p:blipFill>
        <p:spPr>
          <a:xfrm>
            <a:off x="2833464" y="5858987"/>
            <a:ext cx="968915" cy="542593"/>
          </a:xfrm>
          <a:prstGeom prst="rect">
            <a:avLst/>
          </a:prstGeom>
          <a:noFill/>
          <a:ln>
            <a:noFill/>
          </a:ln>
        </p:spPr>
      </p:pic>
      <p:sp>
        <p:nvSpPr>
          <p:cNvPr id="114" name="Google Shape;114;p1"/>
          <p:cNvSpPr/>
          <p:nvPr/>
        </p:nvSpPr>
        <p:spPr>
          <a:xfrm>
            <a:off x="252589" y="4416677"/>
            <a:ext cx="3713424" cy="1322302"/>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1"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chemeClr val="dk1"/>
                </a:solidFill>
                <a:latin typeface="Corbel"/>
                <a:ea typeface="Corbel"/>
                <a:cs typeface="Corbel"/>
                <a:sym typeface="Corbel"/>
              </a:rPr>
              <a:t>Music</a:t>
            </a:r>
            <a:endParaRPr dirty="0"/>
          </a:p>
          <a:p>
            <a:pPr marL="0" marR="0" lvl="0" indent="0" algn="ctr" rtl="0">
              <a:lnSpc>
                <a:spcPct val="100000"/>
              </a:lnSpc>
              <a:spcBef>
                <a:spcPts val="0"/>
              </a:spcBef>
              <a:spcAft>
                <a:spcPts val="0"/>
              </a:spcAft>
              <a:buClr>
                <a:srgbClr val="000000"/>
              </a:buClr>
              <a:buSzPts val="1800"/>
              <a:buFont typeface="Arial"/>
              <a:buNone/>
            </a:pPr>
            <a:endParaRPr sz="1800" b="1"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orbel"/>
              <a:ea typeface="Corbel"/>
              <a:cs typeface="Corbel"/>
              <a:sym typeface="Corbel"/>
            </a:endParaRPr>
          </a:p>
        </p:txBody>
      </p:sp>
      <p:pic>
        <p:nvPicPr>
          <p:cNvPr id="115" name="Google Shape;115;p1" descr="Clapham and Patching C.E. Primary ..."/>
          <p:cNvPicPr preferRelativeResize="0"/>
          <p:nvPr/>
        </p:nvPicPr>
        <p:blipFill rotWithShape="1">
          <a:blip r:embed="rId5">
            <a:alphaModFix/>
          </a:blip>
          <a:srcRect/>
          <a:stretch/>
        </p:blipFill>
        <p:spPr>
          <a:xfrm>
            <a:off x="10989864" y="793840"/>
            <a:ext cx="706500" cy="706500"/>
          </a:xfrm>
          <a:prstGeom prst="rect">
            <a:avLst/>
          </a:prstGeom>
          <a:noFill/>
          <a:ln>
            <a:noFill/>
          </a:ln>
        </p:spPr>
      </p:pic>
      <p:sp>
        <p:nvSpPr>
          <p:cNvPr id="116" name="Google Shape;116;p1"/>
          <p:cNvSpPr/>
          <p:nvPr/>
        </p:nvSpPr>
        <p:spPr>
          <a:xfrm>
            <a:off x="281024" y="2644458"/>
            <a:ext cx="3730567" cy="1712076"/>
          </a:xfrm>
          <a:prstGeom prst="roundRect">
            <a:avLst>
              <a:gd name="adj" fmla="val 16667"/>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r>
              <a:rPr lang="en-GB" sz="1000" b="1" dirty="0">
                <a:latin typeface="Corbel" panose="020B0503020204020204" pitchFamily="34" charset="0"/>
              </a:rPr>
              <a:t>Why are rainforests important to us?</a:t>
            </a:r>
            <a:r>
              <a:rPr lang="en-GB" sz="1000" dirty="0">
                <a:latin typeface="Corbel" panose="020B0503020204020204" pitchFamily="34" charset="0"/>
              </a:rPr>
              <a:t> </a:t>
            </a:r>
          </a:p>
          <a:p>
            <a:r>
              <a:rPr lang="en-GB" sz="1000" dirty="0">
                <a:latin typeface="Corbel" panose="020B0503020204020204" pitchFamily="34" charset="0"/>
              </a:rPr>
              <a:t>Focussing on the link between biomes and climate, locating the Amazon rainforest and explaining how the vegetation in a tropical rainforest is defined by the two Tropics. Investigating the physical features and layers of the Amazon rainforest, considering how plants adapt to these conditions. Learning about the people who live in the rainforest, discussing the impact of human activity locally and globally.</a:t>
            </a:r>
            <a:endParaRPr sz="1000" b="1" i="0" u="none" strike="noStrike" cap="none" dirty="0">
              <a:solidFill>
                <a:schemeClr val="dk1"/>
              </a:solidFill>
              <a:latin typeface="Corbel" panose="020B0503020204020204" pitchFamily="34" charset="0"/>
              <a:ea typeface="Corbel"/>
              <a:cs typeface="Corbel"/>
              <a:sym typeface="Corbel"/>
            </a:endParaRPr>
          </a:p>
        </p:txBody>
      </p:sp>
      <p:sp>
        <p:nvSpPr>
          <p:cNvPr id="117" name="Google Shape;117;p1"/>
          <p:cNvSpPr txBox="1"/>
          <p:nvPr/>
        </p:nvSpPr>
        <p:spPr>
          <a:xfrm>
            <a:off x="466339" y="897670"/>
            <a:ext cx="2247225" cy="1600398"/>
          </a:xfrm>
          <a:prstGeom prst="rect">
            <a:avLst/>
          </a:prstGeom>
          <a:noFill/>
          <a:ln>
            <a:noFill/>
          </a:ln>
        </p:spPr>
        <p:txBody>
          <a:bodyPr spcFirstLastPara="1" wrap="square" lIns="91425" tIns="45700" rIns="91425" bIns="45700" anchor="t" anchorCtr="0">
            <a:spAutoFit/>
          </a:bodyPr>
          <a:lstStyle/>
          <a:p>
            <a:r>
              <a:rPr lang="en-GB" sz="1000" b="1" dirty="0" err="1">
                <a:latin typeface="Corbel" panose="020B0503020204020204" pitchFamily="34" charset="0"/>
              </a:rPr>
              <a:t>Weslandia</a:t>
            </a:r>
            <a:r>
              <a:rPr lang="en-GB" sz="1000" b="1" dirty="0">
                <a:latin typeface="Corbel" panose="020B0503020204020204" pitchFamily="34" charset="0"/>
              </a:rPr>
              <a:t> by Paul Fleischman</a:t>
            </a:r>
          </a:p>
          <a:p>
            <a:r>
              <a:rPr lang="en-GB" sz="1000" dirty="0">
                <a:latin typeface="Corbel" panose="020B0503020204020204" pitchFamily="34" charset="0"/>
              </a:rPr>
              <a:t>We will be continuing to extend our writing skills using fronted adverbials to vary our sentences. We will learn about paragraphs and retell the story</a:t>
            </a:r>
            <a:r>
              <a:rPr lang="en-GB" sz="1000" b="1" dirty="0">
                <a:latin typeface="Corbel" panose="020B0503020204020204" pitchFamily="34" charset="0"/>
              </a:rPr>
              <a:t>. We will continue our focus on spelling with weekly spelling on Spelling shed and handwriting using Letter join.</a:t>
            </a:r>
            <a:endParaRPr sz="3200" b="0" i="0" u="none" strike="noStrike" cap="none" dirty="0">
              <a:solidFill>
                <a:schemeClr val="dk1"/>
              </a:solidFill>
              <a:latin typeface="Corbel"/>
              <a:ea typeface="Corbel"/>
              <a:cs typeface="Corbel"/>
              <a:sym typeface="Corbe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chemeClr val="dk1"/>
              </a:solidFill>
              <a:latin typeface="Calibri"/>
              <a:ea typeface="Calibri"/>
              <a:cs typeface="Calibri"/>
              <a:sym typeface="Calibri"/>
            </a:endParaRPr>
          </a:p>
        </p:txBody>
      </p:sp>
      <p:sp>
        <p:nvSpPr>
          <p:cNvPr id="118" name="Google Shape;118;p1"/>
          <p:cNvSpPr txBox="1"/>
          <p:nvPr/>
        </p:nvSpPr>
        <p:spPr>
          <a:xfrm>
            <a:off x="466339" y="2690835"/>
            <a:ext cx="2717515" cy="24618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900"/>
              <a:buFont typeface="Arial"/>
              <a:buNone/>
            </a:pPr>
            <a:endParaRPr sz="1000" b="0" i="0" u="none" strike="noStrike" cap="none" dirty="0">
              <a:solidFill>
                <a:schemeClr val="dk1"/>
              </a:solidFill>
              <a:latin typeface="Corbel"/>
              <a:ea typeface="Corbel"/>
              <a:cs typeface="Corbel"/>
              <a:sym typeface="Corbel"/>
            </a:endParaRPr>
          </a:p>
        </p:txBody>
      </p:sp>
      <p:sp>
        <p:nvSpPr>
          <p:cNvPr id="121" name="Google Shape;121;p1"/>
          <p:cNvSpPr txBox="1"/>
          <p:nvPr/>
        </p:nvSpPr>
        <p:spPr>
          <a:xfrm>
            <a:off x="286023" y="4630604"/>
            <a:ext cx="2897831" cy="861734"/>
          </a:xfrm>
          <a:prstGeom prst="rect">
            <a:avLst/>
          </a:prstGeom>
          <a:noFill/>
          <a:ln>
            <a:noFill/>
          </a:ln>
        </p:spPr>
        <p:txBody>
          <a:bodyPr spcFirstLastPara="1" wrap="square" lIns="91425" tIns="45700" rIns="91425" bIns="45700" anchor="t" anchorCtr="0">
            <a:spAutoFit/>
          </a:bodyPr>
          <a:lstStyle/>
          <a:p>
            <a:pPr lvl="0">
              <a:buSzPts val="1000"/>
            </a:pPr>
            <a:r>
              <a:rPr lang="en-GB" sz="1000" b="0" i="0" u="none" strike="noStrike" cap="none" dirty="0">
                <a:solidFill>
                  <a:srgbClr val="000000"/>
                </a:solidFill>
                <a:latin typeface="Corbel" panose="020B0503020204020204" pitchFamily="34" charset="0"/>
                <a:sym typeface="Arial"/>
              </a:rPr>
              <a:t>We will be learning to play the </a:t>
            </a:r>
            <a:r>
              <a:rPr lang="en-GB" sz="1000" b="0" i="0" u="none" strike="noStrike" cap="none" dirty="0" err="1">
                <a:solidFill>
                  <a:srgbClr val="000000"/>
                </a:solidFill>
                <a:latin typeface="Corbel" panose="020B0503020204020204" pitchFamily="34" charset="0"/>
                <a:sym typeface="Arial"/>
              </a:rPr>
              <a:t>Ukelele</a:t>
            </a:r>
            <a:r>
              <a:rPr lang="en-GB" sz="1000" b="0" i="0" u="none" strike="noStrike" cap="none" dirty="0">
                <a:solidFill>
                  <a:srgbClr val="000000"/>
                </a:solidFill>
                <a:latin typeface="Corbel" panose="020B0503020204020204" pitchFamily="34" charset="0"/>
                <a:sym typeface="Arial"/>
              </a:rPr>
              <a:t> with WSCC music service.</a:t>
            </a:r>
          </a:p>
          <a:p>
            <a:pPr lvl="0">
              <a:buSzPts val="1000"/>
            </a:pPr>
            <a:r>
              <a:rPr lang="en-GB" sz="1000" dirty="0">
                <a:latin typeface="Corbel" panose="020B0503020204020204" pitchFamily="34" charset="0"/>
              </a:rPr>
              <a:t>Our sessions will be on Wednesdays 11.00- 11.45</a:t>
            </a:r>
            <a:r>
              <a:rPr lang="en-GB" sz="1000" b="0" i="0" u="none" strike="noStrike" cap="none" dirty="0">
                <a:solidFill>
                  <a:srgbClr val="000000"/>
                </a:solidFill>
                <a:latin typeface="Corbel" panose="020B0503020204020204" pitchFamily="34" charset="0"/>
                <a:sym typeface="Arial"/>
              </a:rPr>
              <a:t> </a:t>
            </a:r>
          </a:p>
          <a:p>
            <a:pPr lvl="0">
              <a:buSzPts val="1000"/>
            </a:pPr>
            <a:r>
              <a:rPr lang="en-GB" sz="1000" dirty="0">
                <a:latin typeface="Corbel" panose="020B0503020204020204" pitchFamily="34" charset="0"/>
              </a:rPr>
              <a:t>We will be learning about singing, music notation and how to perform to together.</a:t>
            </a:r>
            <a:endParaRPr sz="1000" b="0" i="0" u="none" strike="noStrike" cap="none" dirty="0">
              <a:solidFill>
                <a:srgbClr val="000000"/>
              </a:solidFill>
              <a:latin typeface="Corbel" panose="020B0503020204020204" pitchFamily="34" charset="0"/>
              <a:sym typeface="Arial"/>
            </a:endParaRPr>
          </a:p>
        </p:txBody>
      </p:sp>
      <p:sp>
        <p:nvSpPr>
          <p:cNvPr id="2" name="AutoShape 2">
            <a:extLst>
              <a:ext uri="{FF2B5EF4-FFF2-40B4-BE49-F238E27FC236}">
                <a16:creationId xmlns:a16="http://schemas.microsoft.com/office/drawing/2014/main" id="{EF97BDDA-7B87-85DC-71D1-4EBFC139323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extBox 3">
            <a:extLst>
              <a:ext uri="{FF2B5EF4-FFF2-40B4-BE49-F238E27FC236}">
                <a16:creationId xmlns:a16="http://schemas.microsoft.com/office/drawing/2014/main" id="{2FD727E4-6E76-0DEC-A593-FD24D2E5FD31}"/>
              </a:ext>
            </a:extLst>
          </p:cNvPr>
          <p:cNvSpPr txBox="1"/>
          <p:nvPr/>
        </p:nvSpPr>
        <p:spPr>
          <a:xfrm>
            <a:off x="398585" y="2655571"/>
            <a:ext cx="2361383" cy="276999"/>
          </a:xfrm>
          <a:prstGeom prst="rect">
            <a:avLst/>
          </a:prstGeom>
          <a:noFill/>
        </p:spPr>
        <p:txBody>
          <a:bodyPr wrap="square" rtlCol="0">
            <a:spAutoFit/>
          </a:bodyPr>
          <a:lstStyle/>
          <a:p>
            <a:r>
              <a:rPr lang="en-GB" sz="1000" dirty="0">
                <a:latin typeface="Corbel" panose="020B0503020204020204" pitchFamily="34" charset="0"/>
              </a:rPr>
              <a:t>.</a:t>
            </a:r>
            <a:r>
              <a:rPr lang="en-GB" sz="1200" b="1" dirty="0">
                <a:latin typeface="Corbel" panose="020B0503020204020204" pitchFamily="34" charset="0"/>
              </a:rPr>
              <a:t>Geography</a:t>
            </a:r>
            <a:endParaRPr lang="en-GB" sz="1000" b="1" dirty="0">
              <a:latin typeface="Corbel" panose="020B0503020204020204" pitchFamily="34" charset="0"/>
            </a:endParaRPr>
          </a:p>
        </p:txBody>
      </p:sp>
      <p:pic>
        <p:nvPicPr>
          <p:cNvPr id="7" name="Picture 6">
            <a:extLst>
              <a:ext uri="{FF2B5EF4-FFF2-40B4-BE49-F238E27FC236}">
                <a16:creationId xmlns:a16="http://schemas.microsoft.com/office/drawing/2014/main" id="{88C7A8ED-A41D-84CA-B0B1-C17C0D79161C}"/>
              </a:ext>
            </a:extLst>
          </p:cNvPr>
          <p:cNvPicPr>
            <a:picLocks noChangeAspect="1"/>
          </p:cNvPicPr>
          <p:nvPr/>
        </p:nvPicPr>
        <p:blipFill>
          <a:blip r:embed="rId6"/>
          <a:stretch>
            <a:fillRect/>
          </a:stretch>
        </p:blipFill>
        <p:spPr>
          <a:xfrm>
            <a:off x="2837677" y="824550"/>
            <a:ext cx="1118599" cy="980841"/>
          </a:xfrm>
          <a:prstGeom prst="rect">
            <a:avLst/>
          </a:prstGeom>
        </p:spPr>
      </p:pic>
      <p:pic>
        <p:nvPicPr>
          <p:cNvPr id="9" name="Picture 6" descr="Potted plant clipart free download">
            <a:extLst>
              <a:ext uri="{FF2B5EF4-FFF2-40B4-BE49-F238E27FC236}">
                <a16:creationId xmlns:a16="http://schemas.microsoft.com/office/drawing/2014/main" id="{2227F4F7-591C-1645-C1A1-B0F3B088315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50674" y="3245634"/>
            <a:ext cx="894883" cy="15507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Brown Wooden Ukulele Clip Art Image - ClipSafari">
            <a:extLst>
              <a:ext uri="{FF2B5EF4-FFF2-40B4-BE49-F238E27FC236}">
                <a16:creationId xmlns:a16="http://schemas.microsoft.com/office/drawing/2014/main" id="{9762F148-4430-44D8-804D-2FC803F2C2B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flipH="1">
            <a:off x="2953508" y="4782269"/>
            <a:ext cx="891813" cy="7743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BF403-D7B1-DE4F-EF86-AED0EADA4CC1}"/>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E65AE8A5-999D-8F3F-B4E1-6A30C18DBE58}"/>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92552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705</Words>
  <Application>Microsoft Office PowerPoint</Application>
  <PresentationFormat>Widescreen</PresentationFormat>
  <Paragraphs>75</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Corbel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Gillian Almond</dc:creator>
  <cp:lastModifiedBy>Gillian Almond</cp:lastModifiedBy>
  <cp:revision>3</cp:revision>
  <dcterms:created xsi:type="dcterms:W3CDTF">2026-04-12T16:40:01Z</dcterms:created>
  <dcterms:modified xsi:type="dcterms:W3CDTF">2026-04-17T14:32:50Z</dcterms:modified>
</cp:coreProperties>
</file>