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8"/>
  </p:notesMasterIdLst>
  <p:sldIdLst>
    <p:sldId id="256" r:id="rId2"/>
    <p:sldId id="297" r:id="rId3"/>
    <p:sldId id="298" r:id="rId4"/>
    <p:sldId id="299" r:id="rId5"/>
    <p:sldId id="300" r:id="rId6"/>
    <p:sldId id="301" r:id="rId7"/>
    <p:sldId id="302" r:id="rId8"/>
    <p:sldId id="257" r:id="rId9"/>
    <p:sldId id="258" r:id="rId10"/>
    <p:sldId id="262" r:id="rId11"/>
    <p:sldId id="277" r:id="rId12"/>
    <p:sldId id="259" r:id="rId13"/>
    <p:sldId id="278" r:id="rId14"/>
    <p:sldId id="279" r:id="rId15"/>
    <p:sldId id="280" r:id="rId16"/>
    <p:sldId id="281" r:id="rId17"/>
    <p:sldId id="282" r:id="rId18"/>
    <p:sldId id="283" r:id="rId19"/>
    <p:sldId id="284" r:id="rId20"/>
    <p:sldId id="285" r:id="rId21"/>
    <p:sldId id="286" r:id="rId22"/>
    <p:sldId id="287" r:id="rId23"/>
    <p:sldId id="288" r:id="rId24"/>
    <p:sldId id="271" r:id="rId25"/>
    <p:sldId id="289" r:id="rId26"/>
    <p:sldId id="265" r:id="rId27"/>
    <p:sldId id="290" r:id="rId28"/>
    <p:sldId id="293" r:id="rId29"/>
    <p:sldId id="295" r:id="rId30"/>
    <p:sldId id="274" r:id="rId31"/>
    <p:sldId id="291" r:id="rId32"/>
    <p:sldId id="270" r:id="rId33"/>
    <p:sldId id="294" r:id="rId34"/>
    <p:sldId id="266" r:id="rId35"/>
    <p:sldId id="263" r:id="rId36"/>
    <p:sldId id="269"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29" autoAdjust="0"/>
    <p:restoredTop sz="94660"/>
  </p:normalViewPr>
  <p:slideViewPr>
    <p:cSldViewPr>
      <p:cViewPr varScale="1">
        <p:scale>
          <a:sx n="109" d="100"/>
          <a:sy n="109" d="100"/>
        </p:scale>
        <p:origin x="1908"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A0698F1-5EDE-47FE-BBDA-BC2A6F51FD4D}" type="datetimeFigureOut">
              <a:rPr lang="en-GB" smtClean="0"/>
              <a:t>26/06/2024</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3F52E0-914B-4218-A2F8-BBFCC8E500FB}" type="slidenum">
              <a:rPr lang="en-GB" smtClean="0"/>
              <a:t>‹#›</a:t>
            </a:fld>
            <a:endParaRPr lang="en-GB"/>
          </a:p>
        </p:txBody>
      </p:sp>
    </p:spTree>
    <p:extLst>
      <p:ext uri="{BB962C8B-B14F-4D97-AF65-F5344CB8AC3E}">
        <p14:creationId xmlns:p14="http://schemas.microsoft.com/office/powerpoint/2010/main" val="5518652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8" name="Google Shape;98;p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Calibri"/>
              <a:buChar char="-"/>
            </a:pPr>
            <a:r>
              <a:rPr lang="en-GB"/>
              <a:t>Summer Year 5 curriculum will be weaved throughout to address any gaps.</a:t>
            </a:r>
            <a:endParaRPr/>
          </a:p>
          <a:p>
            <a:pPr marL="171450" lvl="0" indent="-171450" algn="l" rtl="0">
              <a:spcBef>
                <a:spcPts val="0"/>
              </a:spcBef>
              <a:spcAft>
                <a:spcPts val="0"/>
              </a:spcAft>
              <a:buClr>
                <a:schemeClr val="dk1"/>
              </a:buClr>
              <a:buSzPts val="1200"/>
              <a:buFont typeface="Calibri"/>
              <a:buChar char="-"/>
            </a:pPr>
            <a:r>
              <a:rPr lang="en-GB"/>
              <a:t>Methods taught in school may be different from home learning and tutoring.</a:t>
            </a:r>
            <a:endParaRPr/>
          </a:p>
          <a:p>
            <a:pPr marL="171450" lvl="0" indent="-171450" algn="l" rtl="0">
              <a:spcBef>
                <a:spcPts val="0"/>
              </a:spcBef>
              <a:spcAft>
                <a:spcPts val="0"/>
              </a:spcAft>
              <a:buClr>
                <a:schemeClr val="dk1"/>
              </a:buClr>
              <a:buSzPts val="1200"/>
              <a:buFont typeface="Calibri"/>
              <a:buChar char="-"/>
            </a:pPr>
            <a:r>
              <a:rPr lang="en-GB"/>
              <a:t>Important to keep up mental arithmetic and understanding problems in different contexts.</a:t>
            </a:r>
            <a:endParaRPr/>
          </a:p>
          <a:p>
            <a:pPr marL="171450" lvl="0" indent="-171450" algn="l" rtl="0">
              <a:spcBef>
                <a:spcPts val="0"/>
              </a:spcBef>
              <a:spcAft>
                <a:spcPts val="0"/>
              </a:spcAft>
              <a:buClr>
                <a:schemeClr val="dk1"/>
              </a:buClr>
              <a:buSzPts val="1200"/>
              <a:buFont typeface="Calibri"/>
              <a:buChar char="-"/>
            </a:pPr>
            <a:r>
              <a:rPr lang="en-GB"/>
              <a:t>Multi-step problems are always tricky.</a:t>
            </a:r>
            <a:endParaRPr/>
          </a:p>
          <a:p>
            <a:pPr marL="171450" lvl="0" indent="-171450" algn="l" rtl="0">
              <a:spcBef>
                <a:spcPts val="0"/>
              </a:spcBef>
              <a:spcAft>
                <a:spcPts val="0"/>
              </a:spcAft>
              <a:buClr>
                <a:schemeClr val="dk1"/>
              </a:buClr>
              <a:buSzPts val="1200"/>
              <a:buFont typeface="Calibri"/>
              <a:buChar char="-"/>
            </a:pPr>
            <a:r>
              <a:rPr lang="en-GB"/>
              <a:t>Times tables – underpin most areas of maths</a:t>
            </a:r>
            <a:endParaRPr/>
          </a:p>
          <a:p>
            <a:pPr marL="171450" lvl="0" indent="-95250" algn="l" rtl="0">
              <a:spcBef>
                <a:spcPts val="0"/>
              </a:spcBef>
              <a:spcAft>
                <a:spcPts val="0"/>
              </a:spcAft>
              <a:buClr>
                <a:schemeClr val="dk1"/>
              </a:buClr>
              <a:buSzPts val="1200"/>
              <a:buFont typeface="Calibri"/>
              <a:buNone/>
            </a:pPr>
            <a:endParaRPr/>
          </a:p>
          <a:p>
            <a:pPr marL="171450" lvl="0" indent="-95250" algn="l" rtl="0">
              <a:spcBef>
                <a:spcPts val="0"/>
              </a:spcBef>
              <a:spcAft>
                <a:spcPts val="0"/>
              </a:spcAft>
              <a:buClr>
                <a:schemeClr val="dk1"/>
              </a:buClr>
              <a:buSzPts val="1200"/>
              <a:buFont typeface="Calibri"/>
              <a:buNone/>
            </a:pPr>
            <a:endParaRPr/>
          </a:p>
        </p:txBody>
      </p:sp>
      <p:sp>
        <p:nvSpPr>
          <p:cNvPr id="99" name="Google Shape;99;p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6" name="Google Shape;106;p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171450" lvl="0" indent="-171450" algn="l" rtl="0">
              <a:spcBef>
                <a:spcPts val="0"/>
              </a:spcBef>
              <a:spcAft>
                <a:spcPts val="0"/>
              </a:spcAft>
              <a:buClr>
                <a:schemeClr val="dk1"/>
              </a:buClr>
              <a:buSzPts val="1200"/>
              <a:buFont typeface="Calibri"/>
              <a:buChar char="-"/>
            </a:pPr>
            <a:r>
              <a:rPr lang="en-GB"/>
              <a:t>Vocabulary is key – more ambitious, more independent with searching for new words.</a:t>
            </a:r>
            <a:endParaRPr/>
          </a:p>
          <a:p>
            <a:pPr marL="171450" lvl="0" indent="-171450" algn="l" rtl="0">
              <a:spcBef>
                <a:spcPts val="0"/>
              </a:spcBef>
              <a:spcAft>
                <a:spcPts val="0"/>
              </a:spcAft>
              <a:buClr>
                <a:schemeClr val="dk1"/>
              </a:buClr>
              <a:buSzPts val="1200"/>
              <a:buFont typeface="Calibri"/>
              <a:buChar char="-"/>
            </a:pPr>
            <a:r>
              <a:rPr lang="en-GB"/>
              <a:t>High-level punctuation accurately used.</a:t>
            </a:r>
            <a:endParaRPr/>
          </a:p>
          <a:p>
            <a:pPr marL="171450" lvl="0" indent="-171450" algn="l" rtl="0">
              <a:spcBef>
                <a:spcPts val="0"/>
              </a:spcBef>
              <a:spcAft>
                <a:spcPts val="0"/>
              </a:spcAft>
              <a:buClr>
                <a:schemeClr val="dk1"/>
              </a:buClr>
              <a:buSzPts val="1200"/>
              <a:buFont typeface="Calibri"/>
              <a:buChar char="-"/>
            </a:pPr>
            <a:r>
              <a:rPr lang="en-GB"/>
              <a:t>Children need opportunities at home for free writing, writing for purpose and for pleasure. </a:t>
            </a:r>
            <a:endParaRPr/>
          </a:p>
          <a:p>
            <a:pPr marL="171450" lvl="0" indent="-171450" algn="l" rtl="0">
              <a:spcBef>
                <a:spcPts val="0"/>
              </a:spcBef>
              <a:spcAft>
                <a:spcPts val="0"/>
              </a:spcAft>
              <a:buClr>
                <a:schemeClr val="dk1"/>
              </a:buClr>
              <a:buSzPts val="1200"/>
              <a:buFont typeface="Calibri"/>
              <a:buChar char="-"/>
            </a:pPr>
            <a:r>
              <a:rPr lang="en-GB"/>
              <a:t>Handwriting – any practise at home, speed of writing, build up stamina for long pieces and joining is EXS</a:t>
            </a:r>
            <a:endParaRPr/>
          </a:p>
          <a:p>
            <a:pPr marL="171450" lvl="0" indent="-171450" algn="l" rtl="0">
              <a:spcBef>
                <a:spcPts val="0"/>
              </a:spcBef>
              <a:spcAft>
                <a:spcPts val="0"/>
              </a:spcAft>
              <a:buClr>
                <a:schemeClr val="dk1"/>
              </a:buClr>
              <a:buSzPts val="1200"/>
              <a:buFont typeface="Calibri"/>
              <a:buChar char="-"/>
            </a:pPr>
            <a:r>
              <a:rPr lang="en-GB"/>
              <a:t>Editing and improving their work – biggest thing is spotting if it makes sense. </a:t>
            </a:r>
            <a:endParaRPr/>
          </a:p>
          <a:p>
            <a:pPr marL="171450" lvl="0" indent="-171450" algn="l" rtl="0">
              <a:spcBef>
                <a:spcPts val="0"/>
              </a:spcBef>
              <a:spcAft>
                <a:spcPts val="0"/>
              </a:spcAft>
              <a:buClr>
                <a:schemeClr val="dk1"/>
              </a:buClr>
              <a:buSzPts val="1200"/>
              <a:buFont typeface="Calibri"/>
              <a:buChar char="-"/>
            </a:pPr>
            <a:r>
              <a:rPr lang="en-GB"/>
              <a:t>Targets </a:t>
            </a:r>
            <a:endParaRPr/>
          </a:p>
          <a:p>
            <a:pPr marL="171450" lvl="0" indent="-171450" algn="l" rtl="0">
              <a:spcBef>
                <a:spcPts val="0"/>
              </a:spcBef>
              <a:spcAft>
                <a:spcPts val="0"/>
              </a:spcAft>
              <a:buClr>
                <a:schemeClr val="dk1"/>
              </a:buClr>
              <a:buSzPts val="1200"/>
              <a:buFont typeface="Calibri"/>
              <a:buChar char="-"/>
            </a:pPr>
            <a:r>
              <a:rPr lang="en-GB"/>
              <a:t>SPAG</a:t>
            </a:r>
            <a:endParaRPr/>
          </a:p>
          <a:p>
            <a:pPr marL="171450" lvl="0" indent="-95250" algn="l" rtl="0">
              <a:spcBef>
                <a:spcPts val="0"/>
              </a:spcBef>
              <a:spcAft>
                <a:spcPts val="0"/>
              </a:spcAft>
              <a:buClr>
                <a:schemeClr val="dk1"/>
              </a:buClr>
              <a:buSzPts val="1200"/>
              <a:buFont typeface="Calibri"/>
              <a:buNone/>
            </a:pPr>
            <a:endParaRPr/>
          </a:p>
          <a:p>
            <a:pPr marL="171450" lvl="0" indent="-95250" algn="l" rtl="0">
              <a:spcBef>
                <a:spcPts val="0"/>
              </a:spcBef>
              <a:spcAft>
                <a:spcPts val="0"/>
              </a:spcAft>
              <a:buClr>
                <a:schemeClr val="dk1"/>
              </a:buClr>
              <a:buSzPts val="1200"/>
              <a:buFont typeface="Calibri"/>
              <a:buNone/>
            </a:pPr>
            <a:endParaRPr/>
          </a:p>
          <a:p>
            <a:pPr marL="171450" lvl="0" indent="-95250" algn="l" rtl="0">
              <a:spcBef>
                <a:spcPts val="0"/>
              </a:spcBef>
              <a:spcAft>
                <a:spcPts val="0"/>
              </a:spcAft>
              <a:buClr>
                <a:schemeClr val="dk1"/>
              </a:buClr>
              <a:buSzPts val="1200"/>
              <a:buFont typeface="Calibri"/>
              <a:buNone/>
            </a:pPr>
            <a:endParaRPr/>
          </a:p>
        </p:txBody>
      </p:sp>
      <p:sp>
        <p:nvSpPr>
          <p:cNvPr id="107" name="Google Shape;107;p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f04f83036d_0_8: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f04f83036d_0_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gf04f83036d_0_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f04f83036d_0_14: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f04f83036d_0_1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gf04f83036d_0_1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f06d4dd0d0_0_28: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f06d4dd0d0_0_2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gf06d4dd0d0_0_2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f06d4dd0d0_0_5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f06d4dd0d0_0_55: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gf06d4dd0d0_0_55: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f06d4dd0d0_0_34: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f06d4dd0d0_0_3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 name="Google Shape;149;gf06d4dd0d0_0_3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f06d4dd0d0_0_156: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f06d4dd0d0_0_15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7" name="Google Shape;157;gf06d4dd0d0_0_15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f06d4dd0d0_0_162: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f06d4dd0d0_0_16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 name="Google Shape;165;gf06d4dd0d0_0_162: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f06d4dd0d0_0_77: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f06d4dd0d0_0_7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gf06d4dd0d0_0_7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f06d4dd0d0_0_40: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f06d4dd0d0_0_4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gf06d4dd0d0_0_4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f06d4dd0d0_0_107: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f06d4dd0d0_0_10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gf06d4dd0d0_0_10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f06d4dd0d0_0_46: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f06d4dd0d0_0_4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gf06d4dd0d0_0_4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f06d4dd0d0_0_128: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 name="Google Shape;205;gf06d4dd0d0_0_12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 name="Google Shape;206;gf06d4dd0d0_0_12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f06d4dd0d0_0_134: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f06d4dd0d0_0_13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f06d4dd0d0_0_13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12D78B0-B0B9-4A0F-8793-5BCCBF599ABA}" type="datetimeFigureOut">
              <a:rPr lang="en-GB" smtClean="0"/>
              <a:t>26/06/2024</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C8ADFE9-2A94-411A-B7E2-EBDEE3014224}" type="slidenum">
              <a:rPr lang="en-GB" smtClean="0"/>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12D78B0-B0B9-4A0F-8793-5BCCBF599ABA}"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ADFE9-2A94-411A-B7E2-EBDEE3014224}"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B12D78B0-B0B9-4A0F-8793-5BCCBF599ABA}"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ADFE9-2A94-411A-B7E2-EBDEE3014224}"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12D78B0-B0B9-4A0F-8793-5BCCBF599ABA}" type="datetimeFigureOut">
              <a:rPr lang="en-GB" smtClean="0"/>
              <a:t>26/06/2024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8ADFE9-2A94-411A-B7E2-EBDEE3014224}"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B12D78B0-B0B9-4A0F-8793-5BCCBF599ABA}" type="datetimeFigureOut">
              <a:rPr lang="en-GB" smtClean="0"/>
              <a:t>26/06/2024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8ADFE9-2A94-411A-B7E2-EBDEE3014224}"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12D78B0-B0B9-4A0F-8793-5BCCBF599ABA}" type="datetimeFigureOut">
              <a:rPr lang="en-GB" smtClean="0"/>
              <a:t>26/06/2024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8ADFE9-2A94-411A-B7E2-EBDEE3014224}"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2D78B0-B0B9-4A0F-8793-5BCCBF599ABA}" type="datetimeFigureOut">
              <a:rPr lang="en-GB" smtClean="0"/>
              <a:t>26/06/2024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8ADFE9-2A94-411A-B7E2-EBDEE3014224}" type="slidenum">
              <a:rPr lang="en-GB" smtClean="0"/>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B12D78B0-B0B9-4A0F-8793-5BCCBF599ABA}" type="datetimeFigureOut">
              <a:rPr lang="en-GB" smtClean="0"/>
              <a:t>26/06/2024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8ADFE9-2A94-411A-B7E2-EBDEE3014224}"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12D78B0-B0B9-4A0F-8793-5BCCBF599ABA}" type="datetimeFigureOut">
              <a:rPr lang="en-GB" smtClean="0"/>
              <a:t>26/06/2024</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C8ADFE9-2A94-411A-B7E2-EBDEE3014224}"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12D78B0-B0B9-4A0F-8793-5BCCBF599ABA}"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ADFE9-2A94-411A-B7E2-EBDEE3014224}" type="slidenum">
              <a:rPr lang="en-GB" smtClean="0"/>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12D78B0-B0B9-4A0F-8793-5BCCBF599ABA}"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ADFE9-2A94-411A-B7E2-EBDEE3014224}" type="slidenum">
              <a:rPr lang="en-GB" smtClean="0"/>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12D78B0-B0B9-4A0F-8793-5BCCBF599ABA}" type="datetimeFigureOut">
              <a:rPr lang="en-GB" smtClean="0"/>
              <a:t>26/06/2024</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C8ADFE9-2A94-411A-B7E2-EBDEE301422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787486" y="2924944"/>
            <a:ext cx="3024336" cy="1368152"/>
          </a:xfrm>
        </p:spPr>
        <p:txBody>
          <a:bodyPr>
            <a:noAutofit/>
          </a:bodyPr>
          <a:lstStyle/>
          <a:p>
            <a:pPr algn="ctr"/>
            <a:r>
              <a:rPr lang="en-GB" sz="2800" b="1" dirty="0">
                <a:latin typeface="Corbel" panose="020B0503020204020204" pitchFamily="34" charset="0"/>
              </a:rPr>
              <a:t>A warm welcome to Clapham and Patching </a:t>
            </a:r>
            <a:r>
              <a:rPr lang="en-GB" sz="2800" b="1" dirty="0" err="1" smtClean="0">
                <a:latin typeface="Corbel" panose="020B0503020204020204" pitchFamily="34" charset="0"/>
              </a:rPr>
              <a:t>CofE</a:t>
            </a:r>
            <a:r>
              <a:rPr lang="en-GB" sz="2800" b="1" dirty="0" smtClean="0">
                <a:latin typeface="Corbel" panose="020B0503020204020204" pitchFamily="34" charset="0"/>
              </a:rPr>
              <a:t> </a:t>
            </a:r>
            <a:r>
              <a:rPr lang="en-GB" sz="2800" b="1" dirty="0">
                <a:latin typeface="Corbel" panose="020B0503020204020204" pitchFamily="34" charset="0"/>
              </a:rPr>
              <a:t>Primary School</a:t>
            </a:r>
          </a:p>
        </p:txBody>
      </p:sp>
      <p:pic>
        <p:nvPicPr>
          <p:cNvPr id="2" name="Picture 2" descr="May be an image of outdoors">
            <a:extLst>
              <a:ext uri="{FF2B5EF4-FFF2-40B4-BE49-F238E27FC236}">
                <a16:creationId xmlns:a16="http://schemas.microsoft.com/office/drawing/2014/main" id="{935FF06C-C562-68C9-D200-4B39AD6EA8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2" y="1772816"/>
            <a:ext cx="5129124" cy="45091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19FD846-4D44-9D11-C404-C613FDD71FD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35607" y="332656"/>
            <a:ext cx="2160240" cy="2160240"/>
          </a:xfrm>
          <a:prstGeom prst="rect">
            <a:avLst/>
          </a:prstGeom>
          <a:noFill/>
          <a:ln>
            <a:noFill/>
          </a:ln>
        </p:spPr>
      </p:pic>
      <p:sp>
        <p:nvSpPr>
          <p:cNvPr id="4" name="Rectangle 3"/>
          <p:cNvSpPr/>
          <p:nvPr/>
        </p:nvSpPr>
        <p:spPr>
          <a:xfrm>
            <a:off x="500467" y="1043444"/>
            <a:ext cx="4145687" cy="369332"/>
          </a:xfrm>
          <a:prstGeom prst="rect">
            <a:avLst/>
          </a:prstGeom>
        </p:spPr>
        <p:txBody>
          <a:bodyPr wrap="none">
            <a:spAutoFit/>
          </a:bodyPr>
          <a:lstStyle/>
          <a:p>
            <a:pPr algn="ctr"/>
            <a:r>
              <a:rPr lang="en-GB" i="1" dirty="0">
                <a:solidFill>
                  <a:srgbClr val="7030A0"/>
                </a:solidFill>
              </a:rPr>
              <a:t>‘Learn, Love and </a:t>
            </a:r>
            <a:r>
              <a:rPr lang="en-GB" i="1" dirty="0" smtClean="0">
                <a:solidFill>
                  <a:srgbClr val="7030A0"/>
                </a:solidFill>
              </a:rPr>
              <a:t>Flourish</a:t>
            </a:r>
            <a:r>
              <a:rPr lang="en-GB" i="1" dirty="0" smtClean="0">
                <a:solidFill>
                  <a:srgbClr val="7030A0"/>
                </a:solidFill>
              </a:rPr>
              <a:t> </a:t>
            </a:r>
            <a:r>
              <a:rPr lang="en-GB" i="1" dirty="0">
                <a:solidFill>
                  <a:srgbClr val="7030A0"/>
                </a:solidFill>
              </a:rPr>
              <a:t>with God’</a:t>
            </a:r>
          </a:p>
        </p:txBody>
      </p:sp>
    </p:spTree>
    <p:extLst>
      <p:ext uri="{BB962C8B-B14F-4D97-AF65-F5344CB8AC3E}">
        <p14:creationId xmlns:p14="http://schemas.microsoft.com/office/powerpoint/2010/main" val="3810451555"/>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72CC9-3319-4128-9E67-9E638AB3B675}"/>
              </a:ext>
            </a:extLst>
          </p:cNvPr>
          <p:cNvSpPr>
            <a:spLocks noGrp="1"/>
          </p:cNvSpPr>
          <p:nvPr>
            <p:ph type="title"/>
          </p:nvPr>
        </p:nvSpPr>
        <p:spPr/>
        <p:txBody>
          <a:bodyPr>
            <a:normAutofit/>
          </a:bodyPr>
          <a:lstStyle/>
          <a:p>
            <a:pPr algn="ctr"/>
            <a:r>
              <a:rPr lang="en-GB" sz="3700" dirty="0">
                <a:latin typeface="Corbel" panose="020B0503020204020204" pitchFamily="34" charset="0"/>
              </a:rPr>
              <a:t>Our </a:t>
            </a:r>
            <a:r>
              <a:rPr lang="en-GB" sz="3700" dirty="0" smtClean="0">
                <a:latin typeface="Corbel" panose="020B0503020204020204" pitchFamily="34" charset="0"/>
              </a:rPr>
              <a:t>Vision: </a:t>
            </a:r>
            <a:endParaRPr lang="en-GB" sz="3700" dirty="0">
              <a:latin typeface="Corbel" panose="020B0503020204020204" pitchFamily="34" charset="0"/>
            </a:endParaRPr>
          </a:p>
        </p:txBody>
      </p:sp>
      <p:sp>
        <p:nvSpPr>
          <p:cNvPr id="3" name="Content Placeholder 2">
            <a:extLst>
              <a:ext uri="{FF2B5EF4-FFF2-40B4-BE49-F238E27FC236}">
                <a16:creationId xmlns:a16="http://schemas.microsoft.com/office/drawing/2014/main" id="{1CF91A54-FFA7-48ED-8085-9C7BA1C2125F}"/>
              </a:ext>
            </a:extLst>
          </p:cNvPr>
          <p:cNvSpPr>
            <a:spLocks noGrp="1"/>
          </p:cNvSpPr>
          <p:nvPr>
            <p:ph idx="1"/>
          </p:nvPr>
        </p:nvSpPr>
        <p:spPr>
          <a:xfrm>
            <a:off x="295835" y="1598930"/>
            <a:ext cx="8552330" cy="3127188"/>
          </a:xfrm>
        </p:spPr>
        <p:txBody>
          <a:bodyPr>
            <a:noAutofit/>
          </a:bodyPr>
          <a:lstStyle/>
          <a:p>
            <a:pPr algn="ctr"/>
            <a:endParaRPr lang="en-GB" sz="1800" dirty="0">
              <a:latin typeface="Corbel" panose="020B0503020204020204" pitchFamily="34" charset="0"/>
            </a:endParaRPr>
          </a:p>
          <a:p>
            <a:pPr algn="ctr">
              <a:lnSpc>
                <a:spcPct val="170000"/>
              </a:lnSpc>
            </a:pPr>
            <a:r>
              <a:rPr lang="en-GB" sz="2400" i="1" dirty="0">
                <a:solidFill>
                  <a:srgbClr val="7030A0"/>
                </a:solidFill>
                <a:latin typeface="Corbel" panose="020B0503020204020204" pitchFamily="34" charset="0"/>
              </a:rPr>
              <a:t>We believe that a happy child is a successful one. </a:t>
            </a:r>
          </a:p>
          <a:p>
            <a:pPr algn="ctr">
              <a:lnSpc>
                <a:spcPct val="170000"/>
              </a:lnSpc>
            </a:pPr>
            <a:r>
              <a:rPr lang="en-GB" sz="2400" i="1" dirty="0">
                <a:solidFill>
                  <a:srgbClr val="7030A0"/>
                </a:solidFill>
                <a:latin typeface="Corbel" panose="020B0503020204020204" pitchFamily="34" charset="0"/>
              </a:rPr>
              <a:t>Our vision is to develop confident, creative, kind and responsible individuals who aspire to achieve their full potential. We do this by providing a welcoming, happy, safe and supportive learning environment, in which everyone is equal and all achievements are celebrated</a:t>
            </a:r>
            <a:r>
              <a:rPr lang="en-GB" sz="2400" dirty="0">
                <a:solidFill>
                  <a:srgbClr val="7030A0"/>
                </a:solidFill>
                <a:latin typeface="Corbel" panose="020B0503020204020204" pitchFamily="34" charset="0"/>
              </a:rPr>
              <a:t>.</a:t>
            </a:r>
          </a:p>
          <a:p>
            <a:pPr algn="ctr"/>
            <a:endParaRPr lang="en-GB" sz="2400" dirty="0">
              <a:latin typeface="Corbel" panose="020B0503020204020204" pitchFamily="34" charset="0"/>
            </a:endParaRPr>
          </a:p>
          <a:p>
            <a:endParaRPr lang="en-GB" sz="2400" dirty="0">
              <a:latin typeface="Corbel" panose="020B0503020204020204" pitchFamily="34" charset="0"/>
            </a:endParaRPr>
          </a:p>
          <a:p>
            <a:r>
              <a:rPr lang="en-GB" sz="2400" dirty="0">
                <a:latin typeface="Corbel" panose="020B0503020204020204" pitchFamily="34" charset="0"/>
              </a:rPr>
              <a:t> </a:t>
            </a:r>
          </a:p>
          <a:p>
            <a:endParaRPr lang="en-GB" sz="2400" dirty="0">
              <a:latin typeface="Corbel" panose="020B0503020204020204" pitchFamily="34" charset="0"/>
            </a:endParaRPr>
          </a:p>
          <a:p>
            <a:endParaRPr lang="en-GB" sz="2400" dirty="0">
              <a:latin typeface="Corbel" panose="020B0503020204020204" pitchFamily="34" charset="0"/>
            </a:endParaRPr>
          </a:p>
          <a:p>
            <a:endParaRPr lang="en-GB" sz="2400" dirty="0">
              <a:latin typeface="Corbel" panose="020B0503020204020204" pitchFamily="34" charset="0"/>
            </a:endParaRPr>
          </a:p>
          <a:p>
            <a:endParaRPr lang="en-GB" sz="2400" dirty="0">
              <a:latin typeface="Corbel" panose="020B0503020204020204" pitchFamily="34" charset="0"/>
            </a:endParaRPr>
          </a:p>
          <a:p>
            <a:endParaRPr lang="en-GB" sz="2400" dirty="0">
              <a:latin typeface="Corbel" panose="020B0503020204020204" pitchFamily="34" charset="0"/>
            </a:endParaRPr>
          </a:p>
        </p:txBody>
      </p:sp>
      <p:pic>
        <p:nvPicPr>
          <p:cNvPr id="4" name="Picture 3">
            <a:extLst>
              <a:ext uri="{FF2B5EF4-FFF2-40B4-BE49-F238E27FC236}">
                <a16:creationId xmlns:a16="http://schemas.microsoft.com/office/drawing/2014/main" id="{F855C62E-8419-4AD5-9B59-061A22B069F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140088" y="6009047"/>
            <a:ext cx="702935" cy="651812"/>
          </a:xfrm>
          <a:prstGeom prst="rect">
            <a:avLst/>
          </a:prstGeom>
        </p:spPr>
      </p:pic>
      <p:pic>
        <p:nvPicPr>
          <p:cNvPr id="5" name="Picture 4">
            <a:extLst>
              <a:ext uri="{FF2B5EF4-FFF2-40B4-BE49-F238E27FC236}">
                <a16:creationId xmlns:a16="http://schemas.microsoft.com/office/drawing/2014/main" id="{340055C6-E144-4698-A9B6-DEE8F828984B}"/>
              </a:ext>
            </a:extLst>
          </p:cNvPr>
          <p:cNvPicPr>
            <a:picLocks noChangeAspect="1"/>
          </p:cNvPicPr>
          <p:nvPr/>
        </p:nvPicPr>
        <p:blipFill>
          <a:blip r:embed="rId3"/>
          <a:stretch>
            <a:fillRect/>
          </a:stretch>
        </p:blipFill>
        <p:spPr>
          <a:xfrm>
            <a:off x="317460" y="6021288"/>
            <a:ext cx="702934" cy="651812"/>
          </a:xfrm>
          <a:prstGeom prst="rect">
            <a:avLst/>
          </a:prstGeom>
        </p:spPr>
      </p:pic>
    </p:spTree>
    <p:extLst>
      <p:ext uri="{BB962C8B-B14F-4D97-AF65-F5344CB8AC3E}">
        <p14:creationId xmlns:p14="http://schemas.microsoft.com/office/powerpoint/2010/main" val="3549667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57450" y="9106"/>
            <a:ext cx="4758856" cy="6848894"/>
          </a:xfrm>
          <a:prstGeom prst="rect">
            <a:avLst/>
          </a:prstGeom>
        </p:spPr>
      </p:pic>
    </p:spTree>
    <p:extLst>
      <p:ext uri="{BB962C8B-B14F-4D97-AF65-F5344CB8AC3E}">
        <p14:creationId xmlns:p14="http://schemas.microsoft.com/office/powerpoint/2010/main" val="18845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AC576E-9B05-43B4-9D9D-B8606B250A62}"/>
              </a:ext>
            </a:extLst>
          </p:cNvPr>
          <p:cNvSpPr txBox="1"/>
          <p:nvPr/>
        </p:nvSpPr>
        <p:spPr>
          <a:xfrm>
            <a:off x="1619672" y="1583267"/>
            <a:ext cx="5627594" cy="2862322"/>
          </a:xfrm>
          <a:prstGeom prst="rect">
            <a:avLst/>
          </a:prstGeom>
          <a:noFill/>
        </p:spPr>
        <p:txBody>
          <a:bodyPr wrap="square" rtlCol="0">
            <a:spAutoFit/>
          </a:bodyPr>
          <a:lstStyle/>
          <a:p>
            <a:pPr algn="ctr"/>
            <a:r>
              <a:rPr lang="en-GB" sz="3600" b="1" dirty="0">
                <a:effectLst>
                  <a:outerShdw blurRad="38100" dist="38100" dir="2700000" algn="tl">
                    <a:srgbClr val="000000">
                      <a:alpha val="43137"/>
                    </a:srgbClr>
                  </a:outerShdw>
                </a:effectLst>
                <a:latin typeface="Corbel" panose="020B0503020204020204" pitchFamily="34" charset="0"/>
              </a:rPr>
              <a:t>Pan Panayiotou CEO</a:t>
            </a:r>
            <a:r>
              <a:rPr lang="en-GB" sz="4500" b="1" dirty="0">
                <a:effectLst>
                  <a:outerShdw blurRad="38100" dist="38100" dir="2700000" algn="tl">
                    <a:srgbClr val="000000">
                      <a:alpha val="43137"/>
                    </a:srgbClr>
                  </a:outerShdw>
                </a:effectLst>
                <a:latin typeface="Corbel" panose="020B0503020204020204" pitchFamily="34" charset="0"/>
              </a:rPr>
              <a:t> </a:t>
            </a:r>
          </a:p>
          <a:p>
            <a:pPr algn="ctr"/>
            <a:r>
              <a:rPr lang="en-GB" sz="4500" b="1" dirty="0">
                <a:effectLst>
                  <a:outerShdw blurRad="38100" dist="38100" dir="2700000" algn="tl">
                    <a:srgbClr val="000000">
                      <a:alpha val="43137"/>
                    </a:srgbClr>
                  </a:outerShdw>
                </a:effectLst>
                <a:latin typeface="Corbel" panose="020B0503020204020204" pitchFamily="34" charset="0"/>
              </a:rPr>
              <a:t>South Downs Education Trust </a:t>
            </a:r>
          </a:p>
          <a:p>
            <a:pPr algn="ctr"/>
            <a:endParaRPr lang="en-GB" sz="4500" dirty="0">
              <a:latin typeface="Corbel" panose="020B0503020204020204" pitchFamily="34" charset="0"/>
            </a:endParaRPr>
          </a:p>
        </p:txBody>
      </p:sp>
      <p:pic>
        <p:nvPicPr>
          <p:cNvPr id="3" name="Picture 2">
            <a:extLst>
              <a:ext uri="{FF2B5EF4-FFF2-40B4-BE49-F238E27FC236}">
                <a16:creationId xmlns:a16="http://schemas.microsoft.com/office/drawing/2014/main" id="{158416AC-AB71-4EC1-8D67-49C018FC4150}"/>
              </a:ext>
            </a:extLst>
          </p:cNvPr>
          <p:cNvPicPr>
            <a:picLocks noChangeAspect="1"/>
          </p:cNvPicPr>
          <p:nvPr/>
        </p:nvPicPr>
        <p:blipFill>
          <a:blip r:embed="rId2"/>
          <a:stretch>
            <a:fillRect/>
          </a:stretch>
        </p:blipFill>
        <p:spPr>
          <a:xfrm>
            <a:off x="4067944" y="3878948"/>
            <a:ext cx="1222165" cy="1133281"/>
          </a:xfrm>
          <a:prstGeom prst="rect">
            <a:avLst/>
          </a:prstGeom>
        </p:spPr>
      </p:pic>
    </p:spTree>
    <p:extLst>
      <p:ext uri="{BB962C8B-B14F-4D97-AF65-F5344CB8AC3E}">
        <p14:creationId xmlns:p14="http://schemas.microsoft.com/office/powerpoint/2010/main" val="1737787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9DD875-1B3E-49AF-BDC0-B67293EE65A0}"/>
              </a:ext>
            </a:extLst>
          </p:cNvPr>
          <p:cNvSpPr txBox="1"/>
          <p:nvPr/>
        </p:nvSpPr>
        <p:spPr>
          <a:xfrm>
            <a:off x="1069041" y="1536328"/>
            <a:ext cx="7106771" cy="2585323"/>
          </a:xfrm>
          <a:prstGeom prst="rect">
            <a:avLst/>
          </a:prstGeom>
          <a:noFill/>
        </p:spPr>
        <p:txBody>
          <a:bodyPr wrap="square" rtlCol="0">
            <a:spAutoFit/>
          </a:bodyPr>
          <a:lstStyle/>
          <a:p>
            <a:pPr algn="ctr"/>
            <a:r>
              <a:rPr lang="en-GB" sz="3600" b="1" dirty="0">
                <a:effectLst>
                  <a:outerShdw blurRad="38100" dist="38100" dir="2700000" algn="tl">
                    <a:srgbClr val="000000">
                      <a:alpha val="43137"/>
                    </a:srgbClr>
                  </a:outerShdw>
                </a:effectLst>
                <a:latin typeface="Corbel" panose="020B0503020204020204" pitchFamily="34" charset="0"/>
              </a:rPr>
              <a:t>Mrs Jo </a:t>
            </a:r>
            <a:r>
              <a:rPr lang="en-GB" sz="3600" b="1" dirty="0" err="1">
                <a:effectLst>
                  <a:outerShdw blurRad="38100" dist="38100" dir="2700000" algn="tl">
                    <a:srgbClr val="000000">
                      <a:alpha val="43137"/>
                    </a:srgbClr>
                  </a:outerShdw>
                </a:effectLst>
                <a:latin typeface="Corbel" panose="020B0503020204020204" pitchFamily="34" charset="0"/>
              </a:rPr>
              <a:t>MacGovan</a:t>
            </a:r>
            <a:endParaRPr lang="en-GB" sz="3600" b="1" dirty="0">
              <a:effectLst>
                <a:outerShdw blurRad="38100" dist="38100" dir="2700000" algn="tl">
                  <a:srgbClr val="000000">
                    <a:alpha val="43137"/>
                  </a:srgbClr>
                </a:outerShdw>
              </a:effectLst>
              <a:latin typeface="Corbel" panose="020B0503020204020204" pitchFamily="34" charset="0"/>
            </a:endParaRPr>
          </a:p>
          <a:p>
            <a:pPr algn="ctr"/>
            <a:endParaRPr lang="en-GB" sz="3600" b="1" dirty="0">
              <a:effectLst>
                <a:outerShdw blurRad="38100" dist="38100" dir="2700000" algn="tl">
                  <a:srgbClr val="000000">
                    <a:alpha val="43137"/>
                  </a:srgbClr>
                </a:outerShdw>
              </a:effectLst>
              <a:latin typeface="Corbel" panose="020B0503020204020204" pitchFamily="34" charset="0"/>
            </a:endParaRPr>
          </a:p>
          <a:p>
            <a:pPr algn="ctr"/>
            <a:r>
              <a:rPr lang="en-GB" sz="3600" b="1" dirty="0">
                <a:effectLst>
                  <a:outerShdw blurRad="38100" dist="38100" dir="2700000" algn="tl">
                    <a:srgbClr val="000000">
                      <a:alpha val="43137"/>
                    </a:srgbClr>
                  </a:outerShdw>
                </a:effectLst>
                <a:latin typeface="Corbel" panose="020B0503020204020204" pitchFamily="34" charset="0"/>
              </a:rPr>
              <a:t>Chair of Governors  </a:t>
            </a:r>
          </a:p>
          <a:p>
            <a:endParaRPr lang="en-GB" sz="1350" dirty="0"/>
          </a:p>
          <a:p>
            <a:endParaRPr lang="en-GB" sz="1350" dirty="0"/>
          </a:p>
          <a:p>
            <a:endParaRPr lang="en-GB" sz="1350" dirty="0"/>
          </a:p>
          <a:p>
            <a:endParaRPr lang="en-GB" sz="1350" dirty="0"/>
          </a:p>
        </p:txBody>
      </p:sp>
      <p:pic>
        <p:nvPicPr>
          <p:cNvPr id="3" name="Picture 2">
            <a:extLst>
              <a:ext uri="{FF2B5EF4-FFF2-40B4-BE49-F238E27FC236}">
                <a16:creationId xmlns:a16="http://schemas.microsoft.com/office/drawing/2014/main" id="{4B74F18B-6B7D-4A3E-B766-6010EF22E9E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011717" y="3429000"/>
            <a:ext cx="1120566" cy="1092574"/>
          </a:xfrm>
          <a:prstGeom prst="rect">
            <a:avLst/>
          </a:prstGeom>
        </p:spPr>
      </p:pic>
    </p:spTree>
    <p:extLst>
      <p:ext uri="{BB962C8B-B14F-4D97-AF65-F5344CB8AC3E}">
        <p14:creationId xmlns:p14="http://schemas.microsoft.com/office/powerpoint/2010/main" val="1103571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51C9D7-36D4-4D88-B1ED-06102C6CFD2E}"/>
              </a:ext>
            </a:extLst>
          </p:cNvPr>
          <p:cNvSpPr txBox="1"/>
          <p:nvPr/>
        </p:nvSpPr>
        <p:spPr>
          <a:xfrm>
            <a:off x="1190065" y="1543050"/>
            <a:ext cx="6871447" cy="2169825"/>
          </a:xfrm>
          <a:prstGeom prst="rect">
            <a:avLst/>
          </a:prstGeom>
          <a:noFill/>
        </p:spPr>
        <p:txBody>
          <a:bodyPr wrap="square" rtlCol="0">
            <a:spAutoFit/>
          </a:bodyPr>
          <a:lstStyle/>
          <a:p>
            <a:pPr algn="ctr"/>
            <a:r>
              <a:rPr lang="en-GB" sz="3600" b="1" dirty="0">
                <a:effectLst>
                  <a:outerShdw blurRad="38100" dist="38100" dir="2700000" algn="tl">
                    <a:srgbClr val="000000">
                      <a:alpha val="43137"/>
                    </a:srgbClr>
                  </a:outerShdw>
                </a:effectLst>
                <a:latin typeface="Corbel" panose="020B0503020204020204" pitchFamily="34" charset="0"/>
              </a:rPr>
              <a:t>Mrs </a:t>
            </a:r>
            <a:r>
              <a:rPr lang="en-GB" sz="3600" b="1" dirty="0" err="1">
                <a:effectLst>
                  <a:outerShdw blurRad="38100" dist="38100" dir="2700000" algn="tl">
                    <a:srgbClr val="000000">
                      <a:alpha val="43137"/>
                    </a:srgbClr>
                  </a:outerShdw>
                </a:effectLst>
                <a:latin typeface="Corbel" panose="020B0503020204020204" pitchFamily="34" charset="0"/>
              </a:rPr>
              <a:t>Huskinson</a:t>
            </a:r>
            <a:r>
              <a:rPr lang="en-GB" sz="3600" b="1" dirty="0">
                <a:effectLst>
                  <a:outerShdw blurRad="38100" dist="38100" dir="2700000" algn="tl">
                    <a:srgbClr val="000000">
                      <a:alpha val="43137"/>
                    </a:srgbClr>
                  </a:outerShdw>
                </a:effectLst>
                <a:latin typeface="Corbel" panose="020B0503020204020204" pitchFamily="34" charset="0"/>
              </a:rPr>
              <a:t> – Office Manager </a:t>
            </a:r>
          </a:p>
          <a:p>
            <a:pPr algn="ctr"/>
            <a:endParaRPr lang="en-GB" sz="3600" b="1" dirty="0">
              <a:effectLst>
                <a:outerShdw blurRad="38100" dist="38100" dir="2700000" algn="tl">
                  <a:srgbClr val="000000">
                    <a:alpha val="43137"/>
                  </a:srgbClr>
                </a:outerShdw>
              </a:effectLst>
              <a:latin typeface="Corbel" panose="020B0503020204020204" pitchFamily="34" charset="0"/>
            </a:endParaRPr>
          </a:p>
          <a:p>
            <a:pPr algn="ctr"/>
            <a:r>
              <a:rPr lang="en-GB" sz="3600" b="1" dirty="0">
                <a:effectLst>
                  <a:outerShdw blurRad="38100" dist="38100" dir="2700000" algn="tl">
                    <a:srgbClr val="000000">
                      <a:alpha val="43137"/>
                    </a:srgbClr>
                  </a:outerShdw>
                </a:effectLst>
                <a:latin typeface="Corbel" panose="020B0503020204020204" pitchFamily="34" charset="0"/>
              </a:rPr>
              <a:t>Mrs Hunter – Admin Assistant </a:t>
            </a:r>
          </a:p>
          <a:p>
            <a:endParaRPr lang="en-GB" sz="1350" dirty="0"/>
          </a:p>
          <a:p>
            <a:endParaRPr lang="en-GB" sz="1350" dirty="0"/>
          </a:p>
        </p:txBody>
      </p:sp>
      <p:pic>
        <p:nvPicPr>
          <p:cNvPr id="3" name="Picture 2">
            <a:extLst>
              <a:ext uri="{FF2B5EF4-FFF2-40B4-BE49-F238E27FC236}">
                <a16:creationId xmlns:a16="http://schemas.microsoft.com/office/drawing/2014/main" id="{743DA09D-AC19-42A6-8FD8-EE8949A3533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888464" y="3429000"/>
            <a:ext cx="1120566" cy="1092574"/>
          </a:xfrm>
          <a:prstGeom prst="rect">
            <a:avLst/>
          </a:prstGeom>
        </p:spPr>
      </p:pic>
    </p:spTree>
    <p:extLst>
      <p:ext uri="{BB962C8B-B14F-4D97-AF65-F5344CB8AC3E}">
        <p14:creationId xmlns:p14="http://schemas.microsoft.com/office/powerpoint/2010/main" val="50045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27D7B2-14E5-424A-9AA5-B5C69BC15A9C}"/>
              </a:ext>
            </a:extLst>
          </p:cNvPr>
          <p:cNvSpPr txBox="1"/>
          <p:nvPr/>
        </p:nvSpPr>
        <p:spPr>
          <a:xfrm>
            <a:off x="539552" y="1268760"/>
            <a:ext cx="8276665" cy="3831818"/>
          </a:xfrm>
          <a:prstGeom prst="rect">
            <a:avLst/>
          </a:prstGeom>
          <a:noFill/>
        </p:spPr>
        <p:txBody>
          <a:bodyPr wrap="square" rtlCol="0">
            <a:spAutoFit/>
          </a:bodyPr>
          <a:lstStyle/>
          <a:p>
            <a:pPr algn="ctr"/>
            <a:r>
              <a:rPr lang="en-GB" sz="3600" b="1" dirty="0" smtClean="0">
                <a:effectLst>
                  <a:outerShdw blurRad="38100" dist="38100" dir="2700000" algn="tl">
                    <a:srgbClr val="000000">
                      <a:alpha val="43137"/>
                    </a:srgbClr>
                  </a:outerShdw>
                </a:effectLst>
                <a:latin typeface="Corbel" panose="020B0503020204020204" pitchFamily="34" charset="0"/>
              </a:rPr>
              <a:t>Ducklings</a:t>
            </a:r>
            <a:r>
              <a:rPr lang="en-GB" sz="3600" b="1" dirty="0" smtClean="0">
                <a:effectLst>
                  <a:outerShdw blurRad="38100" dist="38100" dir="2700000" algn="tl">
                    <a:srgbClr val="000000">
                      <a:alpha val="43137"/>
                    </a:srgbClr>
                  </a:outerShdw>
                </a:effectLst>
                <a:latin typeface="Corbel" panose="020B0503020204020204" pitchFamily="34" charset="0"/>
              </a:rPr>
              <a:t> </a:t>
            </a:r>
            <a:r>
              <a:rPr lang="en-GB" sz="3600" b="1" dirty="0">
                <a:effectLst>
                  <a:outerShdw blurRad="38100" dist="38100" dir="2700000" algn="tl">
                    <a:srgbClr val="000000">
                      <a:alpha val="43137"/>
                    </a:srgbClr>
                  </a:outerShdw>
                </a:effectLst>
                <a:latin typeface="Corbel" panose="020B0503020204020204" pitchFamily="34" charset="0"/>
              </a:rPr>
              <a:t>Class </a:t>
            </a:r>
          </a:p>
          <a:p>
            <a:pPr algn="ctr"/>
            <a:endParaRPr lang="en-GB" sz="3600" dirty="0">
              <a:latin typeface="Corbel" panose="020B0503020204020204" pitchFamily="34" charset="0"/>
            </a:endParaRPr>
          </a:p>
          <a:p>
            <a:pPr algn="ctr"/>
            <a:endParaRPr lang="en-GB" sz="3600" dirty="0">
              <a:latin typeface="Corbel" panose="020B0503020204020204" pitchFamily="34" charset="0"/>
            </a:endParaRPr>
          </a:p>
          <a:p>
            <a:pPr algn="ctr"/>
            <a:endParaRPr lang="en-GB" sz="3600" dirty="0">
              <a:latin typeface="Corbel" panose="020B0503020204020204" pitchFamily="34" charset="0"/>
            </a:endParaRPr>
          </a:p>
          <a:p>
            <a:pPr algn="ctr"/>
            <a:r>
              <a:rPr lang="en-GB" sz="3600" dirty="0">
                <a:effectLst>
                  <a:outerShdw blurRad="38100" dist="38100" dir="2700000" algn="tl">
                    <a:srgbClr val="000000">
                      <a:alpha val="43137"/>
                    </a:srgbClr>
                  </a:outerShdw>
                </a:effectLst>
                <a:latin typeface="Corbel" panose="020B0503020204020204" pitchFamily="34" charset="0"/>
              </a:rPr>
              <a:t>Early Years Team</a:t>
            </a:r>
          </a:p>
          <a:p>
            <a:pPr algn="ctr"/>
            <a:endParaRPr lang="en-GB" sz="3600" dirty="0">
              <a:effectLst>
                <a:outerShdw blurRad="38100" dist="38100" dir="2700000" algn="tl">
                  <a:srgbClr val="000000">
                    <a:alpha val="43137"/>
                  </a:srgbClr>
                </a:outerShdw>
              </a:effectLst>
              <a:latin typeface="Corbel" panose="020B0503020204020204" pitchFamily="34" charset="0"/>
            </a:endParaRPr>
          </a:p>
          <a:p>
            <a:pPr algn="ctr"/>
            <a:r>
              <a:rPr lang="en-GB" sz="2700" dirty="0">
                <a:effectLst>
                  <a:outerShdw blurRad="38100" dist="38100" dir="2700000" algn="tl">
                    <a:srgbClr val="000000">
                      <a:alpha val="43137"/>
                    </a:srgbClr>
                  </a:outerShdw>
                </a:effectLst>
                <a:latin typeface="Corbel" panose="020B0503020204020204" pitchFamily="34" charset="0"/>
              </a:rPr>
              <a:t>Miss Cox  Mrs Gillette  Mrs Wason    </a:t>
            </a:r>
          </a:p>
        </p:txBody>
      </p:sp>
      <p:pic>
        <p:nvPicPr>
          <p:cNvPr id="3" name="Picture 2">
            <a:extLst>
              <a:ext uri="{FF2B5EF4-FFF2-40B4-BE49-F238E27FC236}">
                <a16:creationId xmlns:a16="http://schemas.microsoft.com/office/drawing/2014/main" id="{CED5748D-E686-4BB3-83CB-81DFE85A576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011717" y="2255745"/>
            <a:ext cx="1120566" cy="1092574"/>
          </a:xfrm>
          <a:prstGeom prst="rect">
            <a:avLst/>
          </a:prstGeom>
        </p:spPr>
      </p:pic>
    </p:spTree>
    <p:extLst>
      <p:ext uri="{BB962C8B-B14F-4D97-AF65-F5344CB8AC3E}">
        <p14:creationId xmlns:p14="http://schemas.microsoft.com/office/powerpoint/2010/main" val="55398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917278"/>
            <a:ext cx="6552728" cy="3528392"/>
          </a:xfrm>
        </p:spPr>
        <p:txBody>
          <a:bodyPr>
            <a:noAutofit/>
          </a:bodyPr>
          <a:lstStyle/>
          <a:p>
            <a:pPr algn="ctr"/>
            <a:r>
              <a:rPr lang="en-GB" sz="2800" b="0" dirty="0">
                <a:effectLst/>
                <a:latin typeface="Corbel" panose="020B0503020204020204" pitchFamily="34" charset="0"/>
              </a:rPr>
              <a:t>We are a small but ‘mighty’ school. </a:t>
            </a:r>
            <a:br>
              <a:rPr lang="en-GB" sz="2800" b="0" dirty="0">
                <a:effectLst/>
                <a:latin typeface="Corbel" panose="020B0503020204020204" pitchFamily="34" charset="0"/>
              </a:rPr>
            </a:br>
            <a:r>
              <a:rPr lang="en-GB" sz="2800" b="0" dirty="0">
                <a:effectLst/>
                <a:latin typeface="Corbel" panose="020B0503020204020204" pitchFamily="34" charset="0"/>
              </a:rPr>
              <a:t>We deliver an active and engaging curriculum that challenges and inspires all, and encourages everyone to embrace 'life in all its fullness'. </a:t>
            </a:r>
            <a:br>
              <a:rPr lang="en-GB" sz="2800" b="0" dirty="0">
                <a:effectLst/>
                <a:latin typeface="Corbel" panose="020B0503020204020204" pitchFamily="34" charset="0"/>
              </a:rPr>
            </a:br>
            <a:r>
              <a:rPr lang="en-GB" sz="2800" b="0" dirty="0">
                <a:effectLst/>
                <a:latin typeface="Corbel" panose="020B0503020204020204" pitchFamily="34" charset="0"/>
              </a:rPr>
              <a:t>Our emphasis is about learning to learn whilst promoting a Christian ethos. </a:t>
            </a:r>
            <a:br>
              <a:rPr lang="en-GB" sz="2800" b="0" dirty="0">
                <a:effectLst/>
                <a:latin typeface="Corbel" panose="020B0503020204020204" pitchFamily="34" charset="0"/>
              </a:rPr>
            </a:br>
            <a:r>
              <a:rPr lang="en-GB" sz="2800" b="0" dirty="0">
                <a:effectLst/>
                <a:latin typeface="Corbel" panose="020B0503020204020204" pitchFamily="34" charset="0"/>
              </a:rPr>
              <a:t>We believe everyone can achieve!</a:t>
            </a:r>
            <a:endParaRPr lang="en-GB" sz="2800" dirty="0">
              <a:latin typeface="Corbel" panose="020B0503020204020204" pitchFamily="34" charset="0"/>
            </a:endParaRPr>
          </a:p>
        </p:txBody>
      </p:sp>
      <p:pic>
        <p:nvPicPr>
          <p:cNvPr id="5" name="Picture 4">
            <a:extLst>
              <a:ext uri="{FF2B5EF4-FFF2-40B4-BE49-F238E27FC236}">
                <a16:creationId xmlns:a16="http://schemas.microsoft.com/office/drawing/2014/main" id="{30368811-9F31-C10B-1019-6D969733BB7F}"/>
              </a:ext>
            </a:extLst>
          </p:cNvPr>
          <p:cNvPicPr>
            <a:picLocks noChangeAspect="1"/>
          </p:cNvPicPr>
          <p:nvPr/>
        </p:nvPicPr>
        <p:blipFill>
          <a:blip r:embed="rId2"/>
          <a:stretch>
            <a:fillRect/>
          </a:stretch>
        </p:blipFill>
        <p:spPr>
          <a:xfrm>
            <a:off x="353628" y="4670251"/>
            <a:ext cx="8436744" cy="1783085"/>
          </a:xfrm>
          <a:prstGeom prst="rect">
            <a:avLst/>
          </a:prstGeom>
        </p:spPr>
      </p:pic>
      <p:pic>
        <p:nvPicPr>
          <p:cNvPr id="7" name="Picture 6">
            <a:extLst>
              <a:ext uri="{FF2B5EF4-FFF2-40B4-BE49-F238E27FC236}">
                <a16:creationId xmlns:a16="http://schemas.microsoft.com/office/drawing/2014/main" id="{1E50D143-9CF6-C41B-4C32-294C6FA09A41}"/>
              </a:ext>
            </a:extLst>
          </p:cNvPr>
          <p:cNvPicPr>
            <a:picLocks noChangeAspect="1"/>
          </p:cNvPicPr>
          <p:nvPr/>
        </p:nvPicPr>
        <p:blipFill>
          <a:blip r:embed="rId3"/>
          <a:stretch>
            <a:fillRect/>
          </a:stretch>
        </p:blipFill>
        <p:spPr>
          <a:xfrm>
            <a:off x="6732239" y="2188283"/>
            <a:ext cx="2044763" cy="2032805"/>
          </a:xfrm>
          <a:prstGeom prst="rect">
            <a:avLst/>
          </a:prstGeom>
        </p:spPr>
      </p:pic>
      <p:pic>
        <p:nvPicPr>
          <p:cNvPr id="6" name="Picture 5">
            <a:extLst>
              <a:ext uri="{FF2B5EF4-FFF2-40B4-BE49-F238E27FC236}">
                <a16:creationId xmlns:a16="http://schemas.microsoft.com/office/drawing/2014/main" id="{5A1A59DF-FE46-FAB8-8A63-4790976FE9F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7030" y="231347"/>
            <a:ext cx="1732354" cy="1732354"/>
          </a:xfrm>
          <a:prstGeom prst="rect">
            <a:avLst/>
          </a:prstGeom>
          <a:noFill/>
          <a:ln>
            <a:noFill/>
          </a:ln>
        </p:spPr>
      </p:pic>
    </p:spTree>
    <p:extLst>
      <p:ext uri="{BB962C8B-B14F-4D97-AF65-F5344CB8AC3E}">
        <p14:creationId xmlns:p14="http://schemas.microsoft.com/office/powerpoint/2010/main" val="147230604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052736"/>
            <a:ext cx="7772400" cy="1829761"/>
          </a:xfrm>
        </p:spPr>
        <p:txBody>
          <a:bodyPr>
            <a:normAutofit fontScale="90000"/>
          </a:bodyPr>
          <a:lstStyle/>
          <a:p>
            <a:pPr algn="ctr"/>
            <a:r>
              <a:rPr lang="en-GB" dirty="0">
                <a:latin typeface="Corbel" panose="020B0503020204020204" pitchFamily="34" charset="0"/>
              </a:rPr>
              <a:t>Structure of the </a:t>
            </a:r>
            <a:br>
              <a:rPr lang="en-GB" dirty="0">
                <a:latin typeface="Corbel" panose="020B0503020204020204" pitchFamily="34" charset="0"/>
              </a:rPr>
            </a:br>
            <a:r>
              <a:rPr lang="en-GB" dirty="0">
                <a:latin typeface="Corbel" panose="020B0503020204020204" pitchFamily="34" charset="0"/>
              </a:rPr>
              <a:t>Early Years Foundation Stage and Key Stage 1 </a:t>
            </a:r>
          </a:p>
        </p:txBody>
      </p:sp>
      <p:sp>
        <p:nvSpPr>
          <p:cNvPr id="3" name="Subtitle 2"/>
          <p:cNvSpPr>
            <a:spLocks noGrp="1"/>
          </p:cNvSpPr>
          <p:nvPr>
            <p:ph type="subTitle" idx="1"/>
          </p:nvPr>
        </p:nvSpPr>
        <p:spPr>
          <a:xfrm>
            <a:off x="539552" y="2893048"/>
            <a:ext cx="7772400" cy="2336152"/>
          </a:xfrm>
        </p:spPr>
        <p:txBody>
          <a:bodyPr>
            <a:normAutofit fontScale="92500" lnSpcReduction="10000"/>
          </a:bodyPr>
          <a:lstStyle/>
          <a:p>
            <a:pPr algn="ctr"/>
            <a:r>
              <a:rPr lang="en-GB" sz="4200" b="1" dirty="0">
                <a:latin typeface="Corbel" panose="020B0503020204020204" pitchFamily="34" charset="0"/>
              </a:rPr>
              <a:t>Duckling Class</a:t>
            </a:r>
          </a:p>
          <a:p>
            <a:pPr algn="ctr"/>
            <a:r>
              <a:rPr lang="en-GB" dirty="0">
                <a:latin typeface="Corbel" panose="020B0503020204020204" pitchFamily="34" charset="0"/>
              </a:rPr>
              <a:t>Miss Heather </a:t>
            </a:r>
            <a:r>
              <a:rPr lang="en-GB" dirty="0" smtClean="0">
                <a:latin typeface="Corbel" panose="020B0503020204020204" pitchFamily="34" charset="0"/>
              </a:rPr>
              <a:t>Cox – </a:t>
            </a:r>
            <a:r>
              <a:rPr lang="en-GB" dirty="0">
                <a:latin typeface="Corbel" panose="020B0503020204020204" pitchFamily="34" charset="0"/>
              </a:rPr>
              <a:t>Class Teacher</a:t>
            </a:r>
          </a:p>
          <a:p>
            <a:pPr algn="ctr"/>
            <a:endParaRPr lang="en-GB" dirty="0">
              <a:latin typeface="Corbel" panose="020B0503020204020204" pitchFamily="34" charset="0"/>
            </a:endParaRPr>
          </a:p>
          <a:p>
            <a:pPr algn="ctr"/>
            <a:r>
              <a:rPr lang="en-GB" dirty="0">
                <a:latin typeface="Corbel" panose="020B0503020204020204" pitchFamily="34" charset="0"/>
              </a:rPr>
              <a:t>Mrs Anna </a:t>
            </a:r>
            <a:r>
              <a:rPr lang="en-GB" dirty="0" err="1" smtClean="0">
                <a:latin typeface="Corbel" panose="020B0503020204020204" pitchFamily="34" charset="0"/>
              </a:rPr>
              <a:t>Wason</a:t>
            </a:r>
            <a:r>
              <a:rPr lang="en-GB" dirty="0" smtClean="0">
                <a:latin typeface="Corbel" panose="020B0503020204020204" pitchFamily="34" charset="0"/>
              </a:rPr>
              <a:t> -Teaching </a:t>
            </a:r>
            <a:r>
              <a:rPr lang="en-GB" dirty="0">
                <a:latin typeface="Corbel" panose="020B0503020204020204" pitchFamily="34" charset="0"/>
              </a:rPr>
              <a:t>Assistant</a:t>
            </a:r>
          </a:p>
          <a:p>
            <a:pPr algn="ctr"/>
            <a:r>
              <a:rPr lang="en-GB" dirty="0">
                <a:latin typeface="Corbel" panose="020B0503020204020204" pitchFamily="34" charset="0"/>
              </a:rPr>
              <a:t>Mrs Emma </a:t>
            </a:r>
            <a:r>
              <a:rPr lang="en-GB" dirty="0" smtClean="0">
                <a:latin typeface="Corbel" panose="020B0503020204020204" pitchFamily="34" charset="0"/>
              </a:rPr>
              <a:t>Gillette -  </a:t>
            </a:r>
            <a:r>
              <a:rPr lang="en-GB" dirty="0">
                <a:latin typeface="Corbel" panose="020B0503020204020204" pitchFamily="34" charset="0"/>
              </a:rPr>
              <a:t>Teaching Assistant</a:t>
            </a: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p:txBody>
      </p:sp>
      <p:pic>
        <p:nvPicPr>
          <p:cNvPr id="5" name="Picture 4">
            <a:extLst>
              <a:ext uri="{FF2B5EF4-FFF2-40B4-BE49-F238E27FC236}">
                <a16:creationId xmlns:a16="http://schemas.microsoft.com/office/drawing/2014/main" id="{0E0D6D52-E3D1-3044-8347-3223CEBC295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74464" y="109965"/>
            <a:ext cx="1607070" cy="1607070"/>
          </a:xfrm>
          <a:prstGeom prst="rect">
            <a:avLst/>
          </a:prstGeom>
          <a:noFill/>
          <a:ln>
            <a:noFill/>
          </a:ln>
        </p:spPr>
      </p:pic>
    </p:spTree>
    <p:extLst>
      <p:ext uri="{BB962C8B-B14F-4D97-AF65-F5344CB8AC3E}">
        <p14:creationId xmlns:p14="http://schemas.microsoft.com/office/powerpoint/2010/main" val="3219473772"/>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3068960"/>
            <a:ext cx="8229600" cy="3387832"/>
          </a:xfrm>
        </p:spPr>
        <p:txBody>
          <a:bodyPr/>
          <a:lstStyle/>
          <a:p>
            <a:pPr algn="ctr">
              <a:buNone/>
            </a:pPr>
            <a:r>
              <a:rPr lang="en-GB" sz="2800" dirty="0">
                <a:latin typeface="Corbel" panose="020B0503020204020204" pitchFamily="34" charset="0"/>
              </a:rPr>
              <a:t>Clapham and Patching School follow the Early Years Foundation Stage Guidance which supports each child to take their next steps and follow their learning interests. </a:t>
            </a:r>
          </a:p>
          <a:p>
            <a:pPr algn="ctr">
              <a:buNone/>
            </a:pPr>
            <a:r>
              <a:rPr lang="en-GB" sz="2800" dirty="0">
                <a:latin typeface="Corbel" panose="020B0503020204020204" pitchFamily="34" charset="0"/>
              </a:rPr>
              <a:t>Our curriculum is play-based, filled with practical and fun experiences to support thinking and learning. </a:t>
            </a:r>
          </a:p>
          <a:p>
            <a:endParaRPr lang="en-GB" dirty="0"/>
          </a:p>
        </p:txBody>
      </p:sp>
      <p:sp>
        <p:nvSpPr>
          <p:cNvPr id="3" name="Title 2"/>
          <p:cNvSpPr>
            <a:spLocks noGrp="1"/>
          </p:cNvSpPr>
          <p:nvPr>
            <p:ph type="title"/>
          </p:nvPr>
        </p:nvSpPr>
        <p:spPr>
          <a:xfrm>
            <a:off x="611560" y="1844824"/>
            <a:ext cx="8229600" cy="1143000"/>
          </a:xfrm>
        </p:spPr>
        <p:txBody>
          <a:bodyPr>
            <a:normAutofit fontScale="90000"/>
          </a:bodyPr>
          <a:lstStyle/>
          <a:p>
            <a:pPr algn="ctr"/>
            <a:r>
              <a:rPr lang="en-GB" dirty="0">
                <a:effectLst>
                  <a:outerShdw blurRad="38100" dist="38100" dir="2700000" algn="tl">
                    <a:srgbClr val="000000">
                      <a:alpha val="43137"/>
                    </a:srgbClr>
                  </a:outerShdw>
                </a:effectLst>
                <a:latin typeface="Corbel" panose="020B0503020204020204" pitchFamily="34" charset="0"/>
              </a:rPr>
              <a:t>Early Years Foundation Stage </a:t>
            </a:r>
            <a:r>
              <a:rPr lang="en-GB" dirty="0" smtClean="0">
                <a:effectLst>
                  <a:outerShdw blurRad="38100" dist="38100" dir="2700000" algn="tl">
                    <a:srgbClr val="000000">
                      <a:alpha val="43137"/>
                    </a:srgbClr>
                  </a:outerShdw>
                </a:effectLst>
                <a:latin typeface="Corbel" panose="020B0503020204020204" pitchFamily="34" charset="0"/>
              </a:rPr>
              <a:t>Curriculum:</a:t>
            </a:r>
            <a:endParaRPr lang="en-GB" dirty="0">
              <a:effectLst>
                <a:outerShdw blurRad="38100" dist="38100" dir="2700000" algn="tl">
                  <a:srgbClr val="000000">
                    <a:alpha val="43137"/>
                  </a:srgbClr>
                </a:outerShdw>
              </a:effectLst>
              <a:latin typeface="Corbel" panose="020B0503020204020204" pitchFamily="34" charset="0"/>
            </a:endParaRPr>
          </a:p>
        </p:txBody>
      </p:sp>
      <p:pic>
        <p:nvPicPr>
          <p:cNvPr id="5" name="Picture 4">
            <a:extLst>
              <a:ext uri="{FF2B5EF4-FFF2-40B4-BE49-F238E27FC236}">
                <a16:creationId xmlns:a16="http://schemas.microsoft.com/office/drawing/2014/main" id="{EEB65BCF-1F59-C108-298B-75F3BD2AF5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156431"/>
            <a:ext cx="1728192" cy="1728192"/>
          </a:xfrm>
          <a:prstGeom prst="rect">
            <a:avLst/>
          </a:prstGeom>
          <a:noFill/>
          <a:ln>
            <a:noFill/>
          </a:ln>
        </p:spPr>
      </p:pic>
    </p:spTree>
    <p:extLst>
      <p:ext uri="{BB962C8B-B14F-4D97-AF65-F5344CB8AC3E}">
        <p14:creationId xmlns:p14="http://schemas.microsoft.com/office/powerpoint/2010/main" val="421068045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457200" y="274650"/>
            <a:ext cx="8361600"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lt1"/>
              </a:buClr>
              <a:buSzPct val="100000"/>
              <a:buFont typeface="Calibri"/>
              <a:buNone/>
            </a:pPr>
            <a:r>
              <a:rPr lang="en-GB"/>
              <a:t/>
            </a:r>
            <a:br>
              <a:rPr lang="en-GB"/>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endParaRPr>
              <a:latin typeface="Arial"/>
              <a:ea typeface="Arial"/>
              <a:cs typeface="Arial"/>
              <a:sym typeface="Arial"/>
            </a:endParaRPr>
          </a:p>
        </p:txBody>
      </p:sp>
      <p:sp>
        <p:nvSpPr>
          <p:cNvPr id="102" name="Google Shape;102;p15"/>
          <p:cNvSpPr txBox="1">
            <a:spLocks noGrp="1"/>
          </p:cNvSpPr>
          <p:nvPr>
            <p:ph type="body" idx="1"/>
          </p:nvPr>
        </p:nvSpPr>
        <p:spPr>
          <a:xfrm>
            <a:off x="454079" y="2005231"/>
            <a:ext cx="8229600" cy="4525963"/>
          </a:xfrm>
          <a:prstGeom prst="rect">
            <a:avLst/>
          </a:prstGeom>
          <a:noFill/>
          <a:ln>
            <a:noFill/>
          </a:ln>
        </p:spPr>
        <p:txBody>
          <a:bodyPr spcFirstLastPara="1" wrap="square" lIns="91425" tIns="45700" rIns="91425" bIns="45700" anchor="t" anchorCtr="0">
            <a:normAutofit fontScale="25000" lnSpcReduction="20000"/>
          </a:bodyPr>
          <a:lstStyle/>
          <a:p>
            <a:pPr marL="342900" lvl="0" indent="0" algn="l" rtl="0">
              <a:spcBef>
                <a:spcPts val="0"/>
              </a:spcBef>
              <a:spcAft>
                <a:spcPts val="0"/>
              </a:spcAft>
              <a:buNone/>
            </a:pPr>
            <a:r>
              <a:rPr lang="en-GB" sz="11289" u="sng" dirty="0">
                <a:latin typeface="Corbel" panose="020B0503020204020204" pitchFamily="34" charset="0"/>
              </a:rPr>
              <a:t>Prime areas</a:t>
            </a:r>
            <a:endParaRPr sz="11289" u="sng" dirty="0">
              <a:latin typeface="Corbel" panose="020B0503020204020204" pitchFamily="34" charset="0"/>
            </a:endParaRPr>
          </a:p>
          <a:p>
            <a:pPr marL="342900" lvl="0" indent="0" algn="l" rtl="0">
              <a:spcBef>
                <a:spcPts val="0"/>
              </a:spcBef>
              <a:spcAft>
                <a:spcPts val="0"/>
              </a:spcAft>
              <a:buNone/>
            </a:pPr>
            <a:endParaRPr sz="4136" u="sng" dirty="0">
              <a:latin typeface="Corbel" panose="020B0503020204020204" pitchFamily="34" charset="0"/>
            </a:endParaRPr>
          </a:p>
          <a:p>
            <a:pPr marL="0" lvl="0" indent="0" algn="l" rtl="0">
              <a:spcBef>
                <a:spcPts val="0"/>
              </a:spcBef>
              <a:spcAft>
                <a:spcPts val="0"/>
              </a:spcAft>
              <a:buNone/>
            </a:pPr>
            <a:r>
              <a:rPr lang="en-GB" sz="5630" dirty="0">
                <a:latin typeface="Corbel" panose="020B0503020204020204" pitchFamily="34" charset="0"/>
              </a:rPr>
              <a:t> </a:t>
            </a:r>
            <a:endParaRPr sz="8269" dirty="0">
              <a:latin typeface="Corbel" panose="020B0503020204020204" pitchFamily="34" charset="0"/>
            </a:endParaRPr>
          </a:p>
          <a:p>
            <a:pPr marL="1208576" indent="-1143000">
              <a:spcBef>
                <a:spcPts val="0"/>
              </a:spcBef>
              <a:buSzPct val="100000"/>
            </a:pPr>
            <a:r>
              <a:rPr lang="en-GB" sz="10269" dirty="0">
                <a:latin typeface="Corbel" panose="020B0503020204020204" pitchFamily="34" charset="0"/>
              </a:rPr>
              <a:t>Communication and Language</a:t>
            </a:r>
            <a:endParaRPr sz="10269" dirty="0">
              <a:latin typeface="Corbel" panose="020B0503020204020204" pitchFamily="34" charset="0"/>
            </a:endParaRPr>
          </a:p>
          <a:p>
            <a:pPr marL="1208576" indent="-1143000">
              <a:spcBef>
                <a:spcPts val="0"/>
              </a:spcBef>
              <a:buSzPct val="100000"/>
            </a:pPr>
            <a:r>
              <a:rPr lang="en-GB" sz="10269" dirty="0">
                <a:latin typeface="Corbel" panose="020B0503020204020204" pitchFamily="34" charset="0"/>
              </a:rPr>
              <a:t>Personal, Social and Emotional Development</a:t>
            </a:r>
            <a:endParaRPr sz="10269" dirty="0">
              <a:latin typeface="Corbel" panose="020B0503020204020204" pitchFamily="34" charset="0"/>
            </a:endParaRPr>
          </a:p>
          <a:p>
            <a:pPr marL="1208576" indent="-1143000">
              <a:spcBef>
                <a:spcPts val="0"/>
              </a:spcBef>
              <a:buSzPct val="100000"/>
            </a:pPr>
            <a:r>
              <a:rPr lang="en-GB" sz="10269" dirty="0">
                <a:latin typeface="Corbel" panose="020B0503020204020204" pitchFamily="34" charset="0"/>
              </a:rPr>
              <a:t>Physical Development</a:t>
            </a:r>
            <a:endParaRPr sz="10269" dirty="0">
              <a:latin typeface="Corbel" panose="020B0503020204020204" pitchFamily="34" charset="0"/>
            </a:endParaRPr>
          </a:p>
          <a:p>
            <a:pPr marL="457200" lvl="0" indent="0" algn="l" rtl="0">
              <a:spcBef>
                <a:spcPts val="0"/>
              </a:spcBef>
              <a:spcAft>
                <a:spcPts val="0"/>
              </a:spcAft>
              <a:buNone/>
            </a:pPr>
            <a:endParaRPr sz="8269" dirty="0">
              <a:latin typeface="Corbel" panose="020B0503020204020204" pitchFamily="34" charset="0"/>
            </a:endParaRPr>
          </a:p>
          <a:p>
            <a:pPr marL="457200" lvl="0" indent="0" algn="l" rtl="0">
              <a:spcBef>
                <a:spcPts val="0"/>
              </a:spcBef>
              <a:spcAft>
                <a:spcPts val="0"/>
              </a:spcAft>
              <a:buNone/>
            </a:pPr>
            <a:endParaRPr sz="5230" dirty="0">
              <a:latin typeface="Corbel" panose="020B0503020204020204" pitchFamily="34" charset="0"/>
            </a:endParaRPr>
          </a:p>
          <a:p>
            <a:pPr marL="342900" lvl="0" indent="0" algn="l" rtl="0">
              <a:spcBef>
                <a:spcPts val="880"/>
              </a:spcBef>
              <a:spcAft>
                <a:spcPts val="0"/>
              </a:spcAft>
              <a:buNone/>
            </a:pPr>
            <a:r>
              <a:rPr lang="en-GB" sz="11341" u="sng" dirty="0">
                <a:latin typeface="Corbel" panose="020B0503020204020204" pitchFamily="34" charset="0"/>
              </a:rPr>
              <a:t>Specific areas</a:t>
            </a:r>
            <a:endParaRPr sz="11341" u="sng" dirty="0">
              <a:latin typeface="Corbel" panose="020B0503020204020204" pitchFamily="34" charset="0"/>
            </a:endParaRPr>
          </a:p>
          <a:p>
            <a:pPr marL="1212362" indent="-1143000">
              <a:spcBef>
                <a:spcPts val="880"/>
              </a:spcBef>
              <a:buSzPct val="100000"/>
            </a:pPr>
            <a:r>
              <a:rPr lang="en-GB" sz="10030" dirty="0">
                <a:latin typeface="Corbel" panose="020B0503020204020204" pitchFamily="34" charset="0"/>
              </a:rPr>
              <a:t>Literacy</a:t>
            </a:r>
            <a:endParaRPr sz="10030" dirty="0">
              <a:latin typeface="Corbel" panose="020B0503020204020204" pitchFamily="34" charset="0"/>
            </a:endParaRPr>
          </a:p>
          <a:p>
            <a:pPr marL="1212362" indent="-1143000">
              <a:spcBef>
                <a:spcPts val="0"/>
              </a:spcBef>
              <a:buSzPct val="100000"/>
            </a:pPr>
            <a:r>
              <a:rPr lang="en-GB" sz="10030" dirty="0">
                <a:latin typeface="Corbel" panose="020B0503020204020204" pitchFamily="34" charset="0"/>
              </a:rPr>
              <a:t>Mathematics</a:t>
            </a:r>
            <a:endParaRPr sz="10030" dirty="0">
              <a:latin typeface="Corbel" panose="020B0503020204020204" pitchFamily="34" charset="0"/>
            </a:endParaRPr>
          </a:p>
          <a:p>
            <a:pPr marL="1212362" indent="-1143000">
              <a:spcBef>
                <a:spcPts val="0"/>
              </a:spcBef>
              <a:buSzPct val="100000"/>
            </a:pPr>
            <a:r>
              <a:rPr lang="en-GB" sz="10030" dirty="0">
                <a:latin typeface="Corbel" panose="020B0503020204020204" pitchFamily="34" charset="0"/>
              </a:rPr>
              <a:t>Understanding the World</a:t>
            </a:r>
            <a:endParaRPr sz="10030" dirty="0">
              <a:latin typeface="Corbel" panose="020B0503020204020204" pitchFamily="34" charset="0"/>
            </a:endParaRPr>
          </a:p>
          <a:p>
            <a:pPr marL="1212362" indent="-1143000">
              <a:spcBef>
                <a:spcPts val="0"/>
              </a:spcBef>
              <a:buSzPct val="100000"/>
            </a:pPr>
            <a:r>
              <a:rPr lang="en-GB" sz="10030" dirty="0">
                <a:latin typeface="Corbel" panose="020B0503020204020204" pitchFamily="34" charset="0"/>
              </a:rPr>
              <a:t>Expressive Arts and Design</a:t>
            </a:r>
            <a:endParaRPr sz="10030" dirty="0">
              <a:latin typeface="Corbel" panose="020B0503020204020204" pitchFamily="34" charset="0"/>
            </a:endParaRPr>
          </a:p>
          <a:p>
            <a:pPr marL="0" lvl="0" indent="0" algn="l" rtl="0">
              <a:spcBef>
                <a:spcPts val="880"/>
              </a:spcBef>
              <a:spcAft>
                <a:spcPts val="0"/>
              </a:spcAft>
              <a:buNone/>
            </a:pPr>
            <a:endParaRPr sz="5630" dirty="0">
              <a:latin typeface="Corbel" panose="020B0503020204020204" pitchFamily="34" charset="0"/>
            </a:endParaRPr>
          </a:p>
          <a:p>
            <a:pPr marL="342900" lvl="0" indent="0" algn="l" rtl="0">
              <a:spcBef>
                <a:spcPts val="880"/>
              </a:spcBef>
              <a:spcAft>
                <a:spcPts val="0"/>
              </a:spcAft>
              <a:buNone/>
            </a:pPr>
            <a:endParaRPr u="sng" dirty="0">
              <a:latin typeface="Corbel" panose="020B0503020204020204" pitchFamily="34" charset="0"/>
            </a:endParaRPr>
          </a:p>
          <a:p>
            <a:pPr marL="342900" lvl="0" indent="-139700" algn="l" rtl="0">
              <a:spcBef>
                <a:spcPts val="640"/>
              </a:spcBef>
              <a:spcAft>
                <a:spcPts val="0"/>
              </a:spcAft>
              <a:buClr>
                <a:schemeClr val="lt1"/>
              </a:buClr>
              <a:buSzPct val="100000"/>
              <a:buNone/>
            </a:pPr>
            <a:endParaRPr dirty="0">
              <a:latin typeface="Corbel" panose="020B0503020204020204" pitchFamily="34" charset="0"/>
            </a:endParaRPr>
          </a:p>
          <a:p>
            <a:pPr marL="342900" lvl="0" indent="-139700" algn="l" rtl="0">
              <a:spcBef>
                <a:spcPts val="640"/>
              </a:spcBef>
              <a:spcAft>
                <a:spcPts val="0"/>
              </a:spcAft>
              <a:buClr>
                <a:schemeClr val="lt1"/>
              </a:buClr>
              <a:buSzPct val="100000"/>
              <a:buNone/>
            </a:pPr>
            <a:endParaRPr dirty="0">
              <a:latin typeface="Corbel" panose="020B0503020204020204" pitchFamily="34" charset="0"/>
            </a:endParaRPr>
          </a:p>
          <a:p>
            <a:pPr marL="342900" lvl="0" indent="-139700" algn="l" rtl="0">
              <a:spcBef>
                <a:spcPts val="640"/>
              </a:spcBef>
              <a:spcAft>
                <a:spcPts val="0"/>
              </a:spcAft>
              <a:buClr>
                <a:schemeClr val="lt1"/>
              </a:buClr>
              <a:buSzPct val="100000"/>
              <a:buNone/>
            </a:pPr>
            <a:endParaRPr dirty="0">
              <a:latin typeface="Corbel" panose="020B0503020204020204" pitchFamily="34" charset="0"/>
            </a:endParaRPr>
          </a:p>
        </p:txBody>
      </p:sp>
      <p:sp>
        <p:nvSpPr>
          <p:cNvPr id="103" name="Google Shape;103;p15"/>
          <p:cNvSpPr txBox="1"/>
          <p:nvPr/>
        </p:nvSpPr>
        <p:spPr>
          <a:xfrm>
            <a:off x="313974" y="-11068"/>
            <a:ext cx="8229600" cy="13236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8000">
                <a:solidFill>
                  <a:schemeClr val="lt1"/>
                </a:solidFill>
              </a:rPr>
              <a:t>EYFS</a:t>
            </a:r>
            <a:endParaRPr sz="8000" b="0" i="0" u="none" strike="noStrike" cap="none">
              <a:solidFill>
                <a:schemeClr val="lt1"/>
              </a:solidFill>
              <a:latin typeface="Arial"/>
              <a:ea typeface="Arial"/>
              <a:cs typeface="Arial"/>
              <a:sym typeface="Arial"/>
            </a:endParaRPr>
          </a:p>
        </p:txBody>
      </p:sp>
      <p:sp>
        <p:nvSpPr>
          <p:cNvPr id="6" name="Title 2">
            <a:extLst>
              <a:ext uri="{FF2B5EF4-FFF2-40B4-BE49-F238E27FC236}">
                <a16:creationId xmlns:a16="http://schemas.microsoft.com/office/drawing/2014/main" id="{2D117D22-D097-B257-0E2D-10348F2FD7A5}"/>
              </a:ext>
            </a:extLst>
          </p:cNvPr>
          <p:cNvSpPr txBox="1">
            <a:spLocks/>
          </p:cNvSpPr>
          <p:nvPr/>
        </p:nvSpPr>
        <p:spPr>
          <a:xfrm>
            <a:off x="-397050" y="169532"/>
            <a:ext cx="8229600" cy="1143000"/>
          </a:xfrm>
          <a:prstGeom prst="rect">
            <a:avLst/>
          </a:prstGeom>
        </p:spPr>
        <p:txBody>
          <a:bodyPr vert="horz" rtlCol="0" anchor="ctr">
            <a:normAutofit fontScale="975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GB" sz="3700" dirty="0">
                <a:effectLst>
                  <a:outerShdw blurRad="38100" dist="38100" dir="2700000" algn="tl">
                    <a:srgbClr val="000000">
                      <a:alpha val="43137"/>
                    </a:srgbClr>
                  </a:outerShdw>
                </a:effectLst>
                <a:latin typeface="Corbel" panose="020B0503020204020204" pitchFamily="34" charset="0"/>
              </a:rPr>
              <a:t>Early Years Foundation </a:t>
            </a:r>
            <a:r>
              <a:rPr lang="en-GB" sz="3700" dirty="0" smtClean="0">
                <a:effectLst>
                  <a:outerShdw blurRad="38100" dist="38100" dir="2700000" algn="tl">
                    <a:srgbClr val="000000">
                      <a:alpha val="43137"/>
                    </a:srgbClr>
                  </a:outerShdw>
                </a:effectLst>
                <a:latin typeface="Corbel" panose="020B0503020204020204" pitchFamily="34" charset="0"/>
              </a:rPr>
              <a:t>Stage: </a:t>
            </a:r>
            <a:endParaRPr lang="en-GB" sz="3700" dirty="0">
              <a:effectLst>
                <a:outerShdw blurRad="38100" dist="38100" dir="2700000" algn="tl">
                  <a:srgbClr val="000000">
                    <a:alpha val="43137"/>
                  </a:srgbClr>
                </a:outerShdw>
              </a:effectLst>
              <a:latin typeface="Corbel" panose="020B0503020204020204" pitchFamily="34" charset="0"/>
            </a:endParaRPr>
          </a:p>
        </p:txBody>
      </p:sp>
      <p:sp>
        <p:nvSpPr>
          <p:cNvPr id="2" name="TextBox 1">
            <a:extLst>
              <a:ext uri="{FF2B5EF4-FFF2-40B4-BE49-F238E27FC236}">
                <a16:creationId xmlns:a16="http://schemas.microsoft.com/office/drawing/2014/main" id="{7562CE67-A948-6588-52ED-ABB85E16F1EA}"/>
              </a:ext>
            </a:extLst>
          </p:cNvPr>
          <p:cNvSpPr txBox="1"/>
          <p:nvPr/>
        </p:nvSpPr>
        <p:spPr>
          <a:xfrm>
            <a:off x="642869" y="1249775"/>
            <a:ext cx="2688557" cy="461665"/>
          </a:xfrm>
          <a:prstGeom prst="rect">
            <a:avLst/>
          </a:prstGeom>
          <a:noFill/>
        </p:spPr>
        <p:txBody>
          <a:bodyPr wrap="none" rtlCol="0">
            <a:spAutoFit/>
          </a:bodyPr>
          <a:lstStyle/>
          <a:p>
            <a:r>
              <a:rPr lang="en-GB" sz="2400" b="1" i="1" dirty="0">
                <a:latin typeface="Corbel" panose="020B0503020204020204" pitchFamily="34" charset="0"/>
              </a:rPr>
              <a:t>7 areas of learning</a:t>
            </a:r>
            <a:r>
              <a:rPr lang="en-GB" sz="2400" b="1" i="1" dirty="0">
                <a:latin typeface="Trebuchet MS" panose="020B0603020202020204" pitchFamily="34" charset="0"/>
              </a:rPr>
              <a:t>:</a:t>
            </a:r>
          </a:p>
        </p:txBody>
      </p:sp>
      <p:pic>
        <p:nvPicPr>
          <p:cNvPr id="8" name="Picture 7">
            <a:extLst>
              <a:ext uri="{FF2B5EF4-FFF2-40B4-BE49-F238E27FC236}">
                <a16:creationId xmlns:a16="http://schemas.microsoft.com/office/drawing/2014/main" id="{CCACB72C-A518-EC40-B164-810B055A71F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3999" y="1143024"/>
            <a:ext cx="1809575" cy="18095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457200" y="274650"/>
            <a:ext cx="8361600"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lt1"/>
              </a:buClr>
              <a:buSzPct val="100000"/>
              <a:buFont typeface="Calibri"/>
              <a:buNone/>
            </a:pPr>
            <a:r>
              <a:rPr lang="en-GB"/>
              <a:t/>
            </a:r>
            <a:br>
              <a:rPr lang="en-GB"/>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r>
              <a:rPr lang="en-GB">
                <a:latin typeface="Arial"/>
                <a:ea typeface="Arial"/>
                <a:cs typeface="Arial"/>
                <a:sym typeface="Arial"/>
              </a:rPr>
              <a:t/>
            </a:r>
            <a:br>
              <a:rPr lang="en-GB">
                <a:latin typeface="Arial"/>
                <a:ea typeface="Arial"/>
                <a:cs typeface="Arial"/>
                <a:sym typeface="Arial"/>
              </a:rPr>
            </a:br>
            <a:endParaRPr>
              <a:latin typeface="Arial"/>
              <a:ea typeface="Arial"/>
              <a:cs typeface="Arial"/>
              <a:sym typeface="Arial"/>
            </a:endParaRPr>
          </a:p>
        </p:txBody>
      </p:sp>
      <p:sp>
        <p:nvSpPr>
          <p:cNvPr id="110" name="Google Shape;110;p16"/>
          <p:cNvSpPr txBox="1">
            <a:spLocks noGrp="1"/>
          </p:cNvSpPr>
          <p:nvPr>
            <p:ph type="body" idx="1"/>
          </p:nvPr>
        </p:nvSpPr>
        <p:spPr>
          <a:xfrm>
            <a:off x="400010" y="1396652"/>
            <a:ext cx="8229600" cy="4525963"/>
          </a:xfrm>
          <a:prstGeom prst="rect">
            <a:avLst/>
          </a:prstGeom>
          <a:noFill/>
          <a:ln>
            <a:noFill/>
          </a:ln>
        </p:spPr>
        <p:txBody>
          <a:bodyPr spcFirstLastPara="1" wrap="square" lIns="91425" tIns="45700" rIns="91425" bIns="45700" anchor="t" anchorCtr="0">
            <a:normAutofit/>
          </a:bodyPr>
          <a:lstStyle/>
          <a:p>
            <a:pPr marL="342900" lvl="0" indent="0" algn="l" rtl="0">
              <a:spcBef>
                <a:spcPts val="0"/>
              </a:spcBef>
              <a:spcAft>
                <a:spcPts val="0"/>
              </a:spcAft>
              <a:buNone/>
            </a:pPr>
            <a:endParaRPr dirty="0"/>
          </a:p>
          <a:p>
            <a:pPr marL="342900" lvl="0" indent="-154940" algn="l" rtl="0">
              <a:spcBef>
                <a:spcPts val="592"/>
              </a:spcBef>
              <a:spcAft>
                <a:spcPts val="0"/>
              </a:spcAft>
              <a:buClr>
                <a:schemeClr val="lt1"/>
              </a:buClr>
              <a:buSzPts val="3200"/>
              <a:buNone/>
            </a:pPr>
            <a:endParaRPr dirty="0"/>
          </a:p>
          <a:p>
            <a:pPr marL="342900" lvl="0" indent="-154940" algn="l" rtl="0">
              <a:spcBef>
                <a:spcPts val="592"/>
              </a:spcBef>
              <a:spcAft>
                <a:spcPts val="0"/>
              </a:spcAft>
              <a:buClr>
                <a:schemeClr val="lt1"/>
              </a:buClr>
              <a:buSzPts val="3200"/>
              <a:buNone/>
            </a:pPr>
            <a:endParaRPr dirty="0"/>
          </a:p>
          <a:p>
            <a:pPr marL="342900" lvl="0" indent="-154940" algn="l" rtl="0">
              <a:spcBef>
                <a:spcPts val="592"/>
              </a:spcBef>
              <a:spcAft>
                <a:spcPts val="0"/>
              </a:spcAft>
              <a:buClr>
                <a:schemeClr val="lt1"/>
              </a:buClr>
              <a:buSzPts val="3200"/>
              <a:buNone/>
            </a:pPr>
            <a:endParaRPr dirty="0"/>
          </a:p>
        </p:txBody>
      </p:sp>
      <p:sp>
        <p:nvSpPr>
          <p:cNvPr id="111" name="Google Shape;111;p16"/>
          <p:cNvSpPr txBox="1"/>
          <p:nvPr/>
        </p:nvSpPr>
        <p:spPr>
          <a:xfrm>
            <a:off x="689975" y="107450"/>
            <a:ext cx="8229600" cy="209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6500" dirty="0" err="1" smtClean="0">
                <a:solidFill>
                  <a:schemeClr val="lt1"/>
                </a:solidFill>
              </a:rPr>
              <a:t>Communica:tion</a:t>
            </a:r>
            <a:r>
              <a:rPr lang="en-GB" sz="6500" dirty="0" smtClean="0">
                <a:solidFill>
                  <a:schemeClr val="lt1"/>
                </a:solidFill>
              </a:rPr>
              <a:t> </a:t>
            </a:r>
            <a:r>
              <a:rPr lang="en-GB" sz="6500" dirty="0">
                <a:solidFill>
                  <a:schemeClr val="lt1"/>
                </a:solidFill>
              </a:rPr>
              <a:t>and Language</a:t>
            </a:r>
            <a:endParaRPr sz="6500" b="0" i="0" u="none" strike="noStrike" cap="none" dirty="0">
              <a:solidFill>
                <a:schemeClr val="lt1"/>
              </a:solidFill>
              <a:latin typeface="Arial"/>
              <a:ea typeface="Arial"/>
              <a:cs typeface="Arial"/>
              <a:sym typeface="Arial"/>
            </a:endParaRPr>
          </a:p>
        </p:txBody>
      </p:sp>
      <p:sp>
        <p:nvSpPr>
          <p:cNvPr id="8" name="Google Shape;126;p18">
            <a:extLst>
              <a:ext uri="{FF2B5EF4-FFF2-40B4-BE49-F238E27FC236}">
                <a16:creationId xmlns:a16="http://schemas.microsoft.com/office/drawing/2014/main" id="{2B7B7E34-8785-91DE-2BDF-1E19F386A3D9}"/>
              </a:ext>
            </a:extLst>
          </p:cNvPr>
          <p:cNvSpPr txBox="1">
            <a:spLocks/>
          </p:cNvSpPr>
          <p:nvPr/>
        </p:nvSpPr>
        <p:spPr>
          <a:xfrm>
            <a:off x="334010" y="399300"/>
            <a:ext cx="8361600" cy="1143000"/>
          </a:xfrm>
          <a:prstGeom prst="rect">
            <a:avLst/>
          </a:prstGeom>
        </p:spPr>
        <p:txBody>
          <a:bodyPr spcFirstLastPara="1" vert="horz" wrap="square" lIns="91425" tIns="45700" rIns="91425" bIns="45700" rtlCol="0" anchor="ctr" anchorCtr="0">
            <a:no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spcBef>
                <a:spcPts val="0"/>
              </a:spcBef>
            </a:pPr>
            <a:r>
              <a:rPr lang="en-US" sz="3700" dirty="0">
                <a:effectLst>
                  <a:outerShdw blurRad="38100" dist="38100" dir="2700000" algn="tl">
                    <a:srgbClr val="000000">
                      <a:alpha val="43137"/>
                    </a:srgbClr>
                  </a:outerShdw>
                </a:effectLst>
                <a:latin typeface="Corbel" panose="020B0503020204020204" pitchFamily="34" charset="0"/>
                <a:ea typeface="Arial"/>
                <a:cs typeface="Arial"/>
                <a:sym typeface="Arial"/>
              </a:rPr>
              <a:t>Communication and </a:t>
            </a:r>
            <a:r>
              <a:rPr lang="en-US" sz="3700" dirty="0" smtClean="0">
                <a:effectLst>
                  <a:outerShdw blurRad="38100" dist="38100" dir="2700000" algn="tl">
                    <a:srgbClr val="000000">
                      <a:alpha val="43137"/>
                    </a:srgbClr>
                  </a:outerShdw>
                </a:effectLst>
                <a:latin typeface="Corbel" panose="020B0503020204020204" pitchFamily="34" charset="0"/>
                <a:ea typeface="Arial"/>
                <a:cs typeface="Arial"/>
                <a:sym typeface="Arial"/>
              </a:rPr>
              <a:t>Language:</a:t>
            </a:r>
            <a:endParaRPr lang="en-US" sz="3700" dirty="0">
              <a:effectLst>
                <a:outerShdw blurRad="38100" dist="38100" dir="2700000" algn="tl">
                  <a:srgbClr val="000000">
                    <a:alpha val="43137"/>
                  </a:srgbClr>
                </a:outerShdw>
              </a:effectLst>
              <a:latin typeface="Corbel" panose="020B0503020204020204" pitchFamily="34" charset="0"/>
              <a:ea typeface="Arial"/>
              <a:cs typeface="Arial"/>
              <a:sym typeface="Arial"/>
            </a:endParaRPr>
          </a:p>
        </p:txBody>
      </p:sp>
      <p:pic>
        <p:nvPicPr>
          <p:cNvPr id="3" name="Picture 2">
            <a:extLst>
              <a:ext uri="{FF2B5EF4-FFF2-40B4-BE49-F238E27FC236}">
                <a16:creationId xmlns:a16="http://schemas.microsoft.com/office/drawing/2014/main" id="{EECAA9E6-78FF-1A52-ADF9-F257A763A85B}"/>
              </a:ext>
            </a:extLst>
          </p:cNvPr>
          <p:cNvPicPr>
            <a:picLocks noChangeAspect="1"/>
          </p:cNvPicPr>
          <p:nvPr/>
        </p:nvPicPr>
        <p:blipFill>
          <a:blip r:embed="rId3"/>
          <a:stretch>
            <a:fillRect/>
          </a:stretch>
        </p:blipFill>
        <p:spPr>
          <a:xfrm>
            <a:off x="334010" y="1630742"/>
            <a:ext cx="2891965" cy="2273219"/>
          </a:xfrm>
          <a:prstGeom prst="rect">
            <a:avLst/>
          </a:prstGeom>
        </p:spPr>
      </p:pic>
      <p:pic>
        <p:nvPicPr>
          <p:cNvPr id="5" name="Picture 4">
            <a:extLst>
              <a:ext uri="{FF2B5EF4-FFF2-40B4-BE49-F238E27FC236}">
                <a16:creationId xmlns:a16="http://schemas.microsoft.com/office/drawing/2014/main" id="{8B8EC98A-5597-7093-01E3-B534299A76A3}"/>
              </a:ext>
            </a:extLst>
          </p:cNvPr>
          <p:cNvPicPr>
            <a:picLocks noChangeAspect="1"/>
          </p:cNvPicPr>
          <p:nvPr/>
        </p:nvPicPr>
        <p:blipFill>
          <a:blip r:embed="rId4"/>
          <a:stretch>
            <a:fillRect/>
          </a:stretch>
        </p:blipFill>
        <p:spPr>
          <a:xfrm>
            <a:off x="257925" y="4090649"/>
            <a:ext cx="3030957" cy="2273218"/>
          </a:xfrm>
          <a:prstGeom prst="rect">
            <a:avLst/>
          </a:prstGeom>
        </p:spPr>
      </p:pic>
      <p:sp>
        <p:nvSpPr>
          <p:cNvPr id="6" name="TextBox 5">
            <a:extLst>
              <a:ext uri="{FF2B5EF4-FFF2-40B4-BE49-F238E27FC236}">
                <a16:creationId xmlns:a16="http://schemas.microsoft.com/office/drawing/2014/main" id="{8C5CA556-3460-79D6-D81E-DA8FEFF8FF4F}"/>
              </a:ext>
            </a:extLst>
          </p:cNvPr>
          <p:cNvSpPr txBox="1"/>
          <p:nvPr/>
        </p:nvSpPr>
        <p:spPr>
          <a:xfrm>
            <a:off x="3707904" y="1467757"/>
            <a:ext cx="5179210"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latin typeface="Corbel" panose="020B0503020204020204" pitchFamily="34" charset="0"/>
              </a:rPr>
              <a:t>Interactions</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Exploring </a:t>
            </a:r>
            <a:r>
              <a:rPr lang="en-GB" sz="2800" dirty="0" smtClean="0">
                <a:latin typeface="Corbel" panose="020B0503020204020204" pitchFamily="34" charset="0"/>
              </a:rPr>
              <a:t>language</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Listening and Understanding</a:t>
            </a:r>
          </a:p>
        </p:txBody>
      </p:sp>
      <p:pic>
        <p:nvPicPr>
          <p:cNvPr id="10" name="Picture 9">
            <a:extLst>
              <a:ext uri="{FF2B5EF4-FFF2-40B4-BE49-F238E27FC236}">
                <a16:creationId xmlns:a16="http://schemas.microsoft.com/office/drawing/2014/main" id="{74CF5936-4301-5EF1-4939-6C80C9DE002D}"/>
              </a:ext>
            </a:extLst>
          </p:cNvPr>
          <p:cNvPicPr>
            <a:picLocks noChangeAspect="1"/>
          </p:cNvPicPr>
          <p:nvPr/>
        </p:nvPicPr>
        <p:blipFill>
          <a:blip r:embed="rId5"/>
          <a:stretch>
            <a:fillRect/>
          </a:stretch>
        </p:blipFill>
        <p:spPr>
          <a:xfrm>
            <a:off x="4061242" y="4036373"/>
            <a:ext cx="3587755" cy="27077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17"/>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rmAutofit fontScale="90000"/>
          </a:bodyPr>
          <a:lstStyle/>
          <a:p>
            <a:pPr marL="0" lvl="0" indent="0" rtl="0">
              <a:spcBef>
                <a:spcPts val="0"/>
              </a:spcBef>
              <a:spcAft>
                <a:spcPts val="0"/>
              </a:spcAft>
              <a:buNone/>
            </a:pPr>
            <a:r>
              <a:rPr lang="en-GB" dirty="0">
                <a:effectLst>
                  <a:outerShdw blurRad="38100" dist="38100" dir="2700000" algn="tl">
                    <a:srgbClr val="000000">
                      <a:alpha val="43137"/>
                    </a:srgbClr>
                  </a:outerShdw>
                </a:effectLst>
                <a:latin typeface="Corbel" panose="020B0503020204020204" pitchFamily="34" charset="0"/>
              </a:rPr>
              <a:t>Communication and Language: </a:t>
            </a:r>
            <a:endParaRPr dirty="0">
              <a:effectLst>
                <a:outerShdw blurRad="38100" dist="38100" dir="2700000" algn="tl">
                  <a:srgbClr val="000000">
                    <a:alpha val="43137"/>
                  </a:srgbClr>
                </a:outerShdw>
              </a:effectLst>
              <a:latin typeface="Corbel" panose="020B0503020204020204" pitchFamily="34" charset="0"/>
            </a:endParaRPr>
          </a:p>
          <a:p>
            <a:pPr marL="0" lvl="0" indent="0" rtl="0">
              <a:spcBef>
                <a:spcPts val="0"/>
              </a:spcBef>
              <a:spcAft>
                <a:spcPts val="0"/>
              </a:spcAft>
              <a:buNone/>
            </a:pPr>
            <a:r>
              <a:rPr lang="en-GB" dirty="0">
                <a:effectLst>
                  <a:outerShdw blurRad="38100" dist="38100" dir="2700000" algn="tl">
                    <a:srgbClr val="000000">
                      <a:alpha val="43137"/>
                    </a:srgbClr>
                  </a:outerShdw>
                </a:effectLst>
                <a:latin typeface="Corbel" panose="020B0503020204020204" pitchFamily="34" charset="0"/>
              </a:rPr>
              <a:t>How can you help?</a:t>
            </a:r>
            <a:endParaRPr dirty="0">
              <a:effectLst>
                <a:outerShdw blurRad="38100" dist="38100" dir="2700000" algn="tl">
                  <a:srgbClr val="000000">
                    <a:alpha val="43137"/>
                  </a:srgbClr>
                </a:outerShdw>
              </a:effectLst>
              <a:latin typeface="Corbel" panose="020B0503020204020204" pitchFamily="34" charset="0"/>
            </a:endParaRPr>
          </a:p>
        </p:txBody>
      </p:sp>
      <p:sp>
        <p:nvSpPr>
          <p:cNvPr id="120" name="Google Shape;120;p17"/>
          <p:cNvSpPr txBox="1">
            <a:spLocks noGrp="1"/>
          </p:cNvSpPr>
          <p:nvPr>
            <p:ph type="body" idx="1"/>
          </p:nvPr>
        </p:nvSpPr>
        <p:spPr>
          <a:xfrm>
            <a:off x="232000" y="1704250"/>
            <a:ext cx="8444456" cy="4526100"/>
          </a:xfrm>
          <a:prstGeom prst="rect">
            <a:avLst/>
          </a:prstGeom>
        </p:spPr>
        <p:txBody>
          <a:bodyPr spcFirstLastPara="1" wrap="square" lIns="91425" tIns="45700" rIns="91425" bIns="45700" anchor="t" anchorCtr="0">
            <a:normAutofit fontScale="92500" lnSpcReduction="10000"/>
          </a:bodyPr>
          <a:lstStyle/>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Singing songs and nursery rhymes.</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Taking time to listen to them, talking about</a:t>
            </a:r>
          </a:p>
          <a:p>
            <a:pPr marL="76200" lvl="0" indent="0" algn="l" rtl="0">
              <a:lnSpc>
                <a:spcPct val="115000"/>
              </a:lnSpc>
              <a:spcBef>
                <a:spcPts val="600"/>
              </a:spcBef>
              <a:spcAft>
                <a:spcPts val="0"/>
              </a:spcAft>
              <a:buSzPts val="2400"/>
              <a:buNone/>
            </a:pPr>
            <a:r>
              <a:rPr lang="en-GB" sz="2400" dirty="0">
                <a:latin typeface="Corbel" panose="020B0503020204020204" pitchFamily="34" charset="0"/>
                <a:ea typeface="Arial"/>
                <a:cs typeface="Arial"/>
                <a:sym typeface="Arial"/>
              </a:rPr>
              <a:t> things they’ve done and answering their questions.</a:t>
            </a:r>
            <a:endParaRPr sz="2400" dirty="0">
              <a:latin typeface="Corbel" panose="020B0503020204020204" pitchFamily="34" charset="0"/>
              <a:ea typeface="Arial"/>
              <a:cs typeface="Arial"/>
              <a:sym typeface="Arial"/>
            </a:endParaRPr>
          </a:p>
          <a:p>
            <a:pPr marL="0" lvl="0" indent="0" algn="l" rtl="0">
              <a:lnSpc>
                <a:spcPct val="115000"/>
              </a:lnSpc>
              <a:spcBef>
                <a:spcPts val="600"/>
              </a:spcBef>
              <a:spcAft>
                <a:spcPts val="0"/>
              </a:spcAft>
              <a:buNone/>
            </a:pP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Talk to them about your day, sharing thoughts, ideas and jokes!</a:t>
            </a:r>
            <a:endParaRPr sz="2400" dirty="0">
              <a:latin typeface="Corbel" panose="020B0503020204020204" pitchFamily="34" charset="0"/>
              <a:ea typeface="Arial"/>
              <a:cs typeface="Arial"/>
              <a:sym typeface="Arial"/>
            </a:endParaRPr>
          </a:p>
          <a:p>
            <a:pPr marL="0" lvl="0" indent="0" algn="l" rtl="0">
              <a:lnSpc>
                <a:spcPct val="115000"/>
              </a:lnSpc>
              <a:spcBef>
                <a:spcPts val="600"/>
              </a:spcBef>
              <a:spcAft>
                <a:spcPts val="0"/>
              </a:spcAft>
              <a:buNone/>
            </a:pP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Use a wide range of vocabulary when talking with your child and encourage them to use it too </a:t>
            </a:r>
            <a:r>
              <a:rPr lang="en-GB" sz="2400" dirty="0" err="1">
                <a:latin typeface="Corbel" panose="020B0503020204020204" pitchFamily="34" charset="0"/>
                <a:ea typeface="Arial"/>
                <a:cs typeface="Arial"/>
                <a:sym typeface="Arial"/>
              </a:rPr>
              <a:t>eg.</a:t>
            </a:r>
            <a:r>
              <a:rPr lang="en-GB" sz="2400" dirty="0">
                <a:latin typeface="Corbel" panose="020B0503020204020204" pitchFamily="34" charset="0"/>
                <a:ea typeface="Arial"/>
                <a:cs typeface="Arial"/>
                <a:sym typeface="Arial"/>
              </a:rPr>
              <a:t> amazing, fabulous, incredible as alternatives for ‘good’.</a:t>
            </a:r>
            <a:endParaRPr sz="2400" dirty="0">
              <a:latin typeface="Corbel" panose="020B0503020204020204" pitchFamily="34" charset="0"/>
              <a:ea typeface="Arial"/>
              <a:cs typeface="Arial"/>
              <a:sym typeface="Arial"/>
            </a:endParaRPr>
          </a:p>
        </p:txBody>
      </p:sp>
      <p:pic>
        <p:nvPicPr>
          <p:cNvPr id="7170" name="Picture 2" descr="Walker Books - Round and Round the Garden: A First Book of Nursery Rhymes">
            <a:extLst>
              <a:ext uri="{FF2B5EF4-FFF2-40B4-BE49-F238E27FC236}">
                <a16:creationId xmlns:a16="http://schemas.microsoft.com/office/drawing/2014/main" id="{4366E87F-9A0F-6BF6-A381-C9148364AF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39909" y="1165950"/>
            <a:ext cx="1878891" cy="2263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8"/>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Autofit/>
          </a:bodyPr>
          <a:lstStyle/>
          <a:p>
            <a:pPr marL="0" lvl="0" indent="0" rtl="0">
              <a:spcBef>
                <a:spcPts val="0"/>
              </a:spcBef>
              <a:spcAft>
                <a:spcPts val="0"/>
              </a:spcAft>
              <a:buNone/>
            </a:pPr>
            <a:r>
              <a:rPr lang="en-GB" sz="3700" dirty="0">
                <a:effectLst>
                  <a:outerShdw blurRad="38100" dist="38100" dir="2700000" algn="tl">
                    <a:srgbClr val="000000">
                      <a:alpha val="43137"/>
                    </a:srgbClr>
                  </a:outerShdw>
                </a:effectLst>
                <a:latin typeface="Corbel" panose="020B0503020204020204" pitchFamily="34" charset="0"/>
                <a:ea typeface="Arial"/>
                <a:cs typeface="Arial"/>
                <a:sym typeface="Arial"/>
              </a:rPr>
              <a:t>Personal, Social and Emotional </a:t>
            </a:r>
            <a:r>
              <a:rPr lang="en-GB" sz="3700" dirty="0" smtClean="0">
                <a:effectLst>
                  <a:outerShdw blurRad="38100" dist="38100" dir="2700000" algn="tl">
                    <a:srgbClr val="000000">
                      <a:alpha val="43137"/>
                    </a:srgbClr>
                  </a:outerShdw>
                </a:effectLst>
                <a:latin typeface="Corbel" panose="020B0503020204020204" pitchFamily="34" charset="0"/>
                <a:ea typeface="Arial"/>
                <a:cs typeface="Arial"/>
                <a:sym typeface="Arial"/>
              </a:rPr>
              <a:t>Development:</a:t>
            </a:r>
            <a:endParaRPr sz="3700" dirty="0">
              <a:effectLst>
                <a:outerShdw blurRad="38100" dist="38100" dir="2700000" algn="tl">
                  <a:srgbClr val="000000">
                    <a:alpha val="43137"/>
                  </a:srgbClr>
                </a:outerShdw>
              </a:effectLst>
              <a:latin typeface="Corbel" panose="020B0503020204020204" pitchFamily="34" charset="0"/>
              <a:ea typeface="Arial"/>
              <a:cs typeface="Arial"/>
              <a:sym typeface="Arial"/>
            </a:endParaRPr>
          </a:p>
        </p:txBody>
      </p:sp>
      <p:pic>
        <p:nvPicPr>
          <p:cNvPr id="3" name="Picture 2">
            <a:extLst>
              <a:ext uri="{FF2B5EF4-FFF2-40B4-BE49-F238E27FC236}">
                <a16:creationId xmlns:a16="http://schemas.microsoft.com/office/drawing/2014/main" id="{5DF323D1-A9ED-9BE6-058B-C4F8925E53EB}"/>
              </a:ext>
            </a:extLst>
          </p:cNvPr>
          <p:cNvPicPr>
            <a:picLocks noChangeAspect="1"/>
          </p:cNvPicPr>
          <p:nvPr/>
        </p:nvPicPr>
        <p:blipFill>
          <a:blip r:embed="rId3"/>
          <a:stretch>
            <a:fillRect/>
          </a:stretch>
        </p:blipFill>
        <p:spPr>
          <a:xfrm>
            <a:off x="811598" y="4013211"/>
            <a:ext cx="3524005" cy="2570139"/>
          </a:xfrm>
          <a:prstGeom prst="rect">
            <a:avLst/>
          </a:prstGeom>
        </p:spPr>
      </p:pic>
      <p:sp>
        <p:nvSpPr>
          <p:cNvPr id="4" name="TextBox 3">
            <a:extLst>
              <a:ext uri="{FF2B5EF4-FFF2-40B4-BE49-F238E27FC236}">
                <a16:creationId xmlns:a16="http://schemas.microsoft.com/office/drawing/2014/main" id="{10E8C644-F350-EE73-7333-A95A42F293B7}"/>
              </a:ext>
            </a:extLst>
          </p:cNvPr>
          <p:cNvSpPr txBox="1"/>
          <p:nvPr/>
        </p:nvSpPr>
        <p:spPr>
          <a:xfrm>
            <a:off x="953420" y="1628800"/>
            <a:ext cx="3240360" cy="1754326"/>
          </a:xfrm>
          <a:prstGeom prst="rect">
            <a:avLst/>
          </a:prstGeom>
          <a:noFill/>
        </p:spPr>
        <p:txBody>
          <a:bodyPr wrap="square" rtlCol="0">
            <a:spAutoFit/>
          </a:bodyPr>
          <a:lstStyle/>
          <a:p>
            <a:pPr marL="285750" indent="-285750">
              <a:buFont typeface="Arial" panose="020B0604020202020204" pitchFamily="34" charset="0"/>
              <a:buChar char="•"/>
            </a:pPr>
            <a:r>
              <a:rPr lang="en-GB" sz="3600" dirty="0" smtClean="0">
                <a:latin typeface="Corbel" panose="020B0503020204020204" pitchFamily="34" charset="0"/>
              </a:rPr>
              <a:t>Emotions</a:t>
            </a:r>
            <a:endParaRPr lang="en-GB" sz="3600" dirty="0">
              <a:latin typeface="Corbel" panose="020B0503020204020204" pitchFamily="34" charset="0"/>
            </a:endParaRPr>
          </a:p>
          <a:p>
            <a:pPr marL="285750" indent="-285750">
              <a:buFont typeface="Arial" panose="020B0604020202020204" pitchFamily="34" charset="0"/>
              <a:buChar char="•"/>
            </a:pPr>
            <a:r>
              <a:rPr lang="en-GB" sz="3600" dirty="0">
                <a:latin typeface="Corbel" panose="020B0503020204020204" pitchFamily="34" charset="0"/>
              </a:rPr>
              <a:t>Sense of self</a:t>
            </a:r>
          </a:p>
          <a:p>
            <a:pPr marL="285750" indent="-285750">
              <a:buFont typeface="Arial" panose="020B0604020202020204" pitchFamily="34" charset="0"/>
              <a:buChar char="•"/>
            </a:pPr>
            <a:r>
              <a:rPr lang="en-GB" sz="3600" dirty="0">
                <a:latin typeface="Corbel" panose="020B0503020204020204" pitchFamily="34" charset="0"/>
              </a:rPr>
              <a:t>Relationships</a:t>
            </a:r>
          </a:p>
        </p:txBody>
      </p:sp>
      <p:pic>
        <p:nvPicPr>
          <p:cNvPr id="1026" name="Picture 2">
            <a:extLst>
              <a:ext uri="{FF2B5EF4-FFF2-40B4-BE49-F238E27FC236}">
                <a16:creationId xmlns:a16="http://schemas.microsoft.com/office/drawing/2014/main" id="{4E10FFFA-F2FD-7A1C-1DAD-1202468D68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8399" y="1704629"/>
            <a:ext cx="3524003" cy="46972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9"/>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Clr>
                <a:schemeClr val="dk1"/>
              </a:buClr>
              <a:buSzPts val="1100"/>
              <a:buFont typeface="Arial"/>
              <a:buNone/>
            </a:pPr>
            <a:r>
              <a:rPr lang="en-GB" sz="3700" dirty="0">
                <a:effectLst>
                  <a:outerShdw blurRad="38100" dist="38100" dir="2700000" algn="tl">
                    <a:srgbClr val="000000">
                      <a:alpha val="43137"/>
                    </a:srgbClr>
                  </a:outerShdw>
                </a:effectLst>
                <a:latin typeface="Corbel" panose="020B0503020204020204" pitchFamily="34" charset="0"/>
              </a:rPr>
              <a:t>PSED: How can you help?</a:t>
            </a:r>
            <a:endParaRPr sz="3700" dirty="0">
              <a:effectLst>
                <a:outerShdw blurRad="38100" dist="38100" dir="2700000" algn="tl">
                  <a:srgbClr val="000000">
                    <a:alpha val="43137"/>
                  </a:srgbClr>
                </a:outerShdw>
              </a:effectLst>
              <a:latin typeface="Corbel" panose="020B0503020204020204" pitchFamily="34" charset="0"/>
            </a:endParaRPr>
          </a:p>
        </p:txBody>
      </p:sp>
      <p:sp>
        <p:nvSpPr>
          <p:cNvPr id="136" name="Google Shape;136;p19"/>
          <p:cNvSpPr txBox="1">
            <a:spLocks noGrp="1"/>
          </p:cNvSpPr>
          <p:nvPr>
            <p:ph type="body" idx="1"/>
          </p:nvPr>
        </p:nvSpPr>
        <p:spPr>
          <a:xfrm>
            <a:off x="209193" y="2331900"/>
            <a:ext cx="8229600" cy="4526100"/>
          </a:xfrm>
          <a:prstGeom prst="rect">
            <a:avLst/>
          </a:prstGeom>
        </p:spPr>
        <p:txBody>
          <a:bodyPr spcFirstLastPara="1" wrap="square" lIns="91425" tIns="45700" rIns="91425" bIns="45700" anchor="t" anchorCtr="0">
            <a:normAutofit/>
          </a:bodyPr>
          <a:lstStyle/>
          <a:p>
            <a:pPr marL="508000" indent="-457200">
              <a:lnSpc>
                <a:spcPct val="115000"/>
              </a:lnSpc>
              <a:spcBef>
                <a:spcPts val="700"/>
              </a:spcBef>
              <a:buSzPts val="2800"/>
            </a:pPr>
            <a:r>
              <a:rPr lang="en-GB" sz="2800" dirty="0">
                <a:latin typeface="Corbel" panose="020B0503020204020204" pitchFamily="34" charset="0"/>
                <a:ea typeface="Arial"/>
                <a:cs typeface="Arial"/>
                <a:sym typeface="Arial"/>
              </a:rPr>
              <a:t>Talk about emotions.</a:t>
            </a:r>
            <a:endParaRPr sz="2800" dirty="0">
              <a:latin typeface="Corbel" panose="020B0503020204020204" pitchFamily="34" charset="0"/>
              <a:ea typeface="Arial"/>
              <a:cs typeface="Arial"/>
              <a:sym typeface="Arial"/>
            </a:endParaRPr>
          </a:p>
          <a:p>
            <a:pPr marL="508000" indent="-457200">
              <a:lnSpc>
                <a:spcPct val="115000"/>
              </a:lnSpc>
              <a:spcBef>
                <a:spcPts val="0"/>
              </a:spcBef>
              <a:buSzPts val="2800"/>
            </a:pPr>
            <a:r>
              <a:rPr lang="en-GB" sz="2800" dirty="0">
                <a:latin typeface="Corbel" panose="020B0503020204020204" pitchFamily="34" charset="0"/>
                <a:ea typeface="Arial"/>
                <a:cs typeface="Arial"/>
                <a:sym typeface="Arial"/>
              </a:rPr>
              <a:t>Give your child small age appropriate responsibilities </a:t>
            </a:r>
            <a:r>
              <a:rPr lang="en-GB" sz="2800" dirty="0" err="1">
                <a:latin typeface="Corbel" panose="020B0503020204020204" pitchFamily="34" charset="0"/>
                <a:ea typeface="Arial"/>
                <a:cs typeface="Arial"/>
                <a:sym typeface="Arial"/>
              </a:rPr>
              <a:t>eg.</a:t>
            </a:r>
            <a:r>
              <a:rPr lang="en-GB" sz="2800" dirty="0">
                <a:latin typeface="Corbel" panose="020B0503020204020204" pitchFamily="34" charset="0"/>
                <a:ea typeface="Arial"/>
                <a:cs typeface="Arial"/>
                <a:sym typeface="Arial"/>
              </a:rPr>
              <a:t> tidy toys away, help set the table for tea…</a:t>
            </a:r>
            <a:endParaRPr sz="2800" dirty="0">
              <a:latin typeface="Corbel" panose="020B0503020204020204" pitchFamily="34" charset="0"/>
              <a:ea typeface="Arial"/>
              <a:cs typeface="Arial"/>
              <a:sym typeface="Arial"/>
            </a:endParaRPr>
          </a:p>
          <a:p>
            <a:pPr marL="508000" indent="-457200">
              <a:lnSpc>
                <a:spcPct val="115000"/>
              </a:lnSpc>
              <a:spcBef>
                <a:spcPts val="0"/>
              </a:spcBef>
              <a:buSzPts val="2800"/>
            </a:pPr>
            <a:r>
              <a:rPr lang="en-GB" sz="2800" dirty="0">
                <a:latin typeface="Corbel" panose="020B0503020204020204" pitchFamily="34" charset="0"/>
                <a:ea typeface="Arial"/>
                <a:cs typeface="Arial"/>
                <a:sym typeface="Arial"/>
              </a:rPr>
              <a:t>Play games which encourage sharing and turn taking. </a:t>
            </a:r>
            <a:endParaRPr sz="2800" dirty="0">
              <a:latin typeface="Corbel" panose="020B0503020204020204" pitchFamily="34" charset="0"/>
              <a:ea typeface="Arial"/>
              <a:cs typeface="Arial"/>
              <a:sym typeface="Arial"/>
            </a:endParaRPr>
          </a:p>
          <a:p>
            <a:pPr marL="508000" indent="-457200">
              <a:lnSpc>
                <a:spcPct val="115000"/>
              </a:lnSpc>
              <a:spcBef>
                <a:spcPts val="0"/>
              </a:spcBef>
              <a:buSzPts val="2800"/>
            </a:pPr>
            <a:r>
              <a:rPr lang="en-GB" sz="2800" dirty="0">
                <a:latin typeface="Corbel" panose="020B0503020204020204" pitchFamily="34" charset="0"/>
                <a:ea typeface="Arial"/>
                <a:cs typeface="Arial"/>
                <a:sym typeface="Arial"/>
              </a:rPr>
              <a:t>Arrange play dates with peers if possible.</a:t>
            </a:r>
            <a:endParaRPr dirty="0">
              <a:latin typeface="Corbel" panose="020B0503020204020204" pitchFamily="34" charset="0"/>
              <a:ea typeface="Arial"/>
              <a:cs typeface="Arial"/>
              <a:sym typeface="Arial"/>
            </a:endParaRPr>
          </a:p>
        </p:txBody>
      </p:sp>
      <p:pic>
        <p:nvPicPr>
          <p:cNvPr id="10242" name="Picture 2" descr="The Colour Monster: Amazon.co.uk: Llenas, Anna: 9781783704231: Books">
            <a:extLst>
              <a:ext uri="{FF2B5EF4-FFF2-40B4-BE49-F238E27FC236}">
                <a16:creationId xmlns:a16="http://schemas.microsoft.com/office/drawing/2014/main" id="{7BE46E04-9303-C7B2-3C36-E75B061038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6927" y="1196752"/>
            <a:ext cx="1913918" cy="19077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0"/>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None/>
            </a:pPr>
            <a:r>
              <a:rPr lang="en-GB" sz="3700" dirty="0">
                <a:latin typeface="Corbel" panose="020B0503020204020204" pitchFamily="34" charset="0"/>
                <a:ea typeface="Arial"/>
                <a:cs typeface="Arial"/>
                <a:sym typeface="Arial"/>
              </a:rPr>
              <a:t>Physical </a:t>
            </a:r>
            <a:r>
              <a:rPr lang="en-GB" sz="3700" dirty="0" smtClean="0">
                <a:latin typeface="Corbel" panose="020B0503020204020204" pitchFamily="34" charset="0"/>
                <a:ea typeface="Arial"/>
                <a:cs typeface="Arial"/>
                <a:sym typeface="Arial"/>
              </a:rPr>
              <a:t>Development:</a:t>
            </a:r>
            <a:endParaRPr sz="3700" dirty="0">
              <a:latin typeface="Corbel" panose="020B0503020204020204" pitchFamily="34" charset="0"/>
              <a:ea typeface="Arial"/>
              <a:cs typeface="Arial"/>
              <a:sym typeface="Arial"/>
            </a:endParaRPr>
          </a:p>
        </p:txBody>
      </p:sp>
      <p:pic>
        <p:nvPicPr>
          <p:cNvPr id="145" name="Google Shape;145;p20"/>
          <p:cNvPicPr preferRelativeResize="0"/>
          <p:nvPr/>
        </p:nvPicPr>
        <p:blipFill>
          <a:blip r:embed="rId3">
            <a:alphaModFix/>
          </a:blip>
          <a:stretch>
            <a:fillRect/>
          </a:stretch>
        </p:blipFill>
        <p:spPr>
          <a:xfrm>
            <a:off x="3400807" y="1340768"/>
            <a:ext cx="1885950" cy="2514600"/>
          </a:xfrm>
          <a:prstGeom prst="rect">
            <a:avLst/>
          </a:prstGeom>
          <a:noFill/>
          <a:ln>
            <a:noFill/>
          </a:ln>
        </p:spPr>
      </p:pic>
      <p:sp>
        <p:nvSpPr>
          <p:cNvPr id="8" name="TextBox 7">
            <a:extLst>
              <a:ext uri="{FF2B5EF4-FFF2-40B4-BE49-F238E27FC236}">
                <a16:creationId xmlns:a16="http://schemas.microsoft.com/office/drawing/2014/main" id="{7B2FC3B2-AC33-135C-4D96-2DBD5E188CB4}"/>
              </a:ext>
            </a:extLst>
          </p:cNvPr>
          <p:cNvSpPr txBox="1"/>
          <p:nvPr/>
        </p:nvSpPr>
        <p:spPr>
          <a:xfrm>
            <a:off x="307668" y="1421276"/>
            <a:ext cx="3610744" cy="3231654"/>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Corbel" panose="020B0503020204020204" pitchFamily="34" charset="0"/>
              </a:rPr>
              <a:t>Core strength and </a:t>
            </a:r>
            <a:r>
              <a:rPr lang="en-GB" sz="2800" dirty="0" smtClean="0">
                <a:latin typeface="Corbel" panose="020B0503020204020204" pitchFamily="34" charset="0"/>
              </a:rPr>
              <a:t>co-ordination</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Gross motor </a:t>
            </a:r>
            <a:r>
              <a:rPr lang="en-GB" sz="2800" dirty="0" smtClean="0">
                <a:latin typeface="Corbel" panose="020B0503020204020204" pitchFamily="34" charset="0"/>
              </a:rPr>
              <a:t>skills</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Fine motor skills </a:t>
            </a:r>
          </a:p>
          <a:p>
            <a:pPr marL="285750" indent="-285750">
              <a:buFont typeface="Arial" panose="020B0604020202020204" pitchFamily="34" charset="0"/>
              <a:buChar char="•"/>
            </a:pPr>
            <a:endParaRPr lang="en-GB" sz="3600" dirty="0">
              <a:latin typeface="Trebuchet MS" panose="020B0603020202020204" pitchFamily="34" charset="0"/>
            </a:endParaRPr>
          </a:p>
        </p:txBody>
      </p:sp>
      <p:pic>
        <p:nvPicPr>
          <p:cNvPr id="3074" name="Picture 2">
            <a:extLst>
              <a:ext uri="{FF2B5EF4-FFF2-40B4-BE49-F238E27FC236}">
                <a16:creationId xmlns:a16="http://schemas.microsoft.com/office/drawing/2014/main" id="{33A42F4A-7E16-4995-69CF-191D5F3259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43782" y="3406557"/>
            <a:ext cx="4473732" cy="33545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1"/>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rmAutofit fontScale="90000"/>
          </a:bodyPr>
          <a:lstStyle/>
          <a:p>
            <a:pPr marL="0" lvl="0" indent="0" rtl="0">
              <a:spcBef>
                <a:spcPts val="0"/>
              </a:spcBef>
              <a:spcAft>
                <a:spcPts val="0"/>
              </a:spcAft>
              <a:buNone/>
            </a:pPr>
            <a:r>
              <a:rPr lang="en-GB" dirty="0">
                <a:latin typeface="Corbel" panose="020B0503020204020204" pitchFamily="34" charset="0"/>
              </a:rPr>
              <a:t>Physical Development:</a:t>
            </a:r>
            <a:endParaRPr dirty="0">
              <a:latin typeface="Corbel" panose="020B0503020204020204" pitchFamily="34" charset="0"/>
            </a:endParaRPr>
          </a:p>
          <a:p>
            <a:pPr marL="0" lvl="0" indent="0" rtl="0">
              <a:spcBef>
                <a:spcPts val="0"/>
              </a:spcBef>
              <a:spcAft>
                <a:spcPts val="0"/>
              </a:spcAft>
              <a:buClr>
                <a:schemeClr val="dk1"/>
              </a:buClr>
              <a:buSzPts val="990"/>
              <a:buFont typeface="Arial"/>
              <a:buNone/>
            </a:pPr>
            <a:r>
              <a:rPr lang="en-GB" dirty="0">
                <a:latin typeface="Corbel" panose="020B0503020204020204" pitchFamily="34" charset="0"/>
              </a:rPr>
              <a:t> How can you help?</a:t>
            </a:r>
            <a:endParaRPr dirty="0">
              <a:latin typeface="Corbel" panose="020B0503020204020204" pitchFamily="34" charset="0"/>
            </a:endParaRPr>
          </a:p>
        </p:txBody>
      </p:sp>
      <p:sp>
        <p:nvSpPr>
          <p:cNvPr id="152" name="Google Shape;152;p21"/>
          <p:cNvSpPr txBox="1">
            <a:spLocks noGrp="1"/>
          </p:cNvSpPr>
          <p:nvPr>
            <p:ph type="body" idx="1"/>
          </p:nvPr>
        </p:nvSpPr>
        <p:spPr>
          <a:xfrm>
            <a:off x="327798" y="1417650"/>
            <a:ext cx="8359001" cy="4819662"/>
          </a:xfrm>
          <a:prstGeom prst="rect">
            <a:avLst/>
          </a:prstGeom>
        </p:spPr>
        <p:txBody>
          <a:bodyPr spcFirstLastPara="1" wrap="square" lIns="91425" tIns="45700" rIns="91425" bIns="45700" anchor="t" anchorCtr="0">
            <a:normAutofit fontScale="92500"/>
          </a:bodyPr>
          <a:lstStyle/>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Give children time to run,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jump, climb and play outdoors.</a:t>
            </a: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Encourage children in activities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such as building, drawing,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threading beads, or filling and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emptying water containers – all of which develop manipulative skills.</a:t>
            </a: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Provide opportunities to use a variety of tools including pencils, paintbrushes, garden tools, scissors, knives, forks and spoons.</a:t>
            </a: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Allow them to dress themselves and do up their own coat.</a:t>
            </a:r>
            <a:endParaRPr sz="2400" dirty="0">
              <a:latin typeface="Corbel" panose="020B0503020204020204" pitchFamily="34" charset="0"/>
              <a:ea typeface="Arial"/>
              <a:cs typeface="Arial"/>
              <a:sym typeface="Arial"/>
            </a:endParaRPr>
          </a:p>
          <a:p>
            <a:pPr marL="0" lvl="0" indent="0" algn="l" rtl="0">
              <a:spcBef>
                <a:spcPts val="360"/>
              </a:spcBef>
              <a:spcAft>
                <a:spcPts val="0"/>
              </a:spcAft>
              <a:buNone/>
            </a:pPr>
            <a:endParaRPr dirty="0">
              <a:latin typeface="Trebuchet MS" panose="020B0603020202020204" pitchFamily="34" charset="0"/>
            </a:endParaRPr>
          </a:p>
        </p:txBody>
      </p:sp>
      <p:pic>
        <p:nvPicPr>
          <p:cNvPr id="153" name="Google Shape;153;p21"/>
          <p:cNvPicPr preferRelativeResize="0"/>
          <p:nvPr/>
        </p:nvPicPr>
        <p:blipFill>
          <a:blip r:embed="rId3">
            <a:alphaModFix/>
          </a:blip>
          <a:stretch>
            <a:fillRect/>
          </a:stretch>
        </p:blipFill>
        <p:spPr>
          <a:xfrm>
            <a:off x="6095425" y="1743500"/>
            <a:ext cx="2252650" cy="19823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2"/>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None/>
            </a:pPr>
            <a:r>
              <a:rPr lang="en-GB" sz="3700" dirty="0" smtClean="0">
                <a:effectLst>
                  <a:outerShdw blurRad="38100" dist="38100" dir="2700000" algn="tl">
                    <a:srgbClr val="000000">
                      <a:alpha val="43137"/>
                    </a:srgbClr>
                  </a:outerShdw>
                </a:effectLst>
                <a:latin typeface="Corbel" panose="020B0503020204020204" pitchFamily="34" charset="0"/>
              </a:rPr>
              <a:t>Literacy:</a:t>
            </a:r>
            <a:endParaRPr sz="3700" dirty="0">
              <a:effectLst>
                <a:outerShdw blurRad="38100" dist="38100" dir="2700000" algn="tl">
                  <a:srgbClr val="000000">
                    <a:alpha val="43137"/>
                  </a:srgbClr>
                </a:outerShdw>
              </a:effectLst>
              <a:latin typeface="Corbel" panose="020B0503020204020204" pitchFamily="34" charset="0"/>
            </a:endParaRPr>
          </a:p>
        </p:txBody>
      </p:sp>
      <p:pic>
        <p:nvPicPr>
          <p:cNvPr id="9" name="Picture 8">
            <a:extLst>
              <a:ext uri="{FF2B5EF4-FFF2-40B4-BE49-F238E27FC236}">
                <a16:creationId xmlns:a16="http://schemas.microsoft.com/office/drawing/2014/main" id="{3455F3B6-8BCA-7450-1F7A-090C0E0679E6}"/>
              </a:ext>
            </a:extLst>
          </p:cNvPr>
          <p:cNvPicPr>
            <a:picLocks noChangeAspect="1"/>
          </p:cNvPicPr>
          <p:nvPr/>
        </p:nvPicPr>
        <p:blipFill>
          <a:blip r:embed="rId3"/>
          <a:stretch>
            <a:fillRect/>
          </a:stretch>
        </p:blipFill>
        <p:spPr>
          <a:xfrm>
            <a:off x="401392" y="4005064"/>
            <a:ext cx="3249446" cy="2557434"/>
          </a:xfrm>
          <a:prstGeom prst="rect">
            <a:avLst/>
          </a:prstGeom>
        </p:spPr>
      </p:pic>
      <p:sp>
        <p:nvSpPr>
          <p:cNvPr id="17" name="TextBox 16">
            <a:extLst>
              <a:ext uri="{FF2B5EF4-FFF2-40B4-BE49-F238E27FC236}">
                <a16:creationId xmlns:a16="http://schemas.microsoft.com/office/drawing/2014/main" id="{A7F5A5FE-D594-F0A5-EAC5-B64491BDA5AC}"/>
              </a:ext>
            </a:extLst>
          </p:cNvPr>
          <p:cNvSpPr txBox="1"/>
          <p:nvPr/>
        </p:nvSpPr>
        <p:spPr>
          <a:xfrm>
            <a:off x="307668" y="1421276"/>
            <a:ext cx="4120316" cy="2800767"/>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Corbel" panose="020B0503020204020204" pitchFamily="34" charset="0"/>
              </a:rPr>
              <a:t>Reading </a:t>
            </a:r>
            <a:r>
              <a:rPr lang="en-GB" sz="2800" dirty="0" smtClean="0">
                <a:latin typeface="Corbel" panose="020B0503020204020204" pitchFamily="34" charset="0"/>
              </a:rPr>
              <a:t>Comprehension</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Exploring </a:t>
            </a:r>
            <a:r>
              <a:rPr lang="en-GB" sz="2800" dirty="0" smtClean="0">
                <a:latin typeface="Corbel" panose="020B0503020204020204" pitchFamily="34" charset="0"/>
              </a:rPr>
              <a:t>words</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Writing</a:t>
            </a:r>
          </a:p>
          <a:p>
            <a:pPr marL="285750" indent="-285750">
              <a:buFont typeface="Arial" panose="020B0604020202020204" pitchFamily="34" charset="0"/>
              <a:buChar char="•"/>
            </a:pPr>
            <a:endParaRPr lang="en-GB" sz="3600" dirty="0">
              <a:latin typeface="Trebuchet MS" panose="020B0603020202020204" pitchFamily="34" charset="0"/>
            </a:endParaRPr>
          </a:p>
        </p:txBody>
      </p:sp>
      <p:sp>
        <p:nvSpPr>
          <p:cNvPr id="2" name="AutoShape 2">
            <a:extLst>
              <a:ext uri="{FF2B5EF4-FFF2-40B4-BE49-F238E27FC236}">
                <a16:creationId xmlns:a16="http://schemas.microsoft.com/office/drawing/2014/main" id="{39FF16C3-75D9-7C1C-CA2F-E492FF06247D}"/>
              </a:ext>
            </a:extLst>
          </p:cNvPr>
          <p:cNvSpPr>
            <a:spLocks noChangeAspect="1" noChangeArrowheads="1"/>
          </p:cNvSpPr>
          <p:nvPr/>
        </p:nvSpPr>
        <p:spPr bwMode="auto">
          <a:xfrm>
            <a:off x="3131840" y="1988840"/>
            <a:ext cx="1592560" cy="15925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a:extLst>
              <a:ext uri="{FF2B5EF4-FFF2-40B4-BE49-F238E27FC236}">
                <a16:creationId xmlns:a16="http://schemas.microsoft.com/office/drawing/2014/main" id="{9E345C43-301F-30DA-5575-2944B48EA3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01440" y="2353867"/>
            <a:ext cx="5147140" cy="38594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3"/>
          <p:cNvSpPr txBox="1">
            <a:spLocks noGrp="1"/>
          </p:cNvSpPr>
          <p:nvPr>
            <p:ph type="title"/>
          </p:nvPr>
        </p:nvSpPr>
        <p:spPr>
          <a:xfrm>
            <a:off x="457200" y="274650"/>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Clr>
                <a:schemeClr val="dk1"/>
              </a:buClr>
              <a:buSzPts val="990"/>
              <a:buFont typeface="Arial"/>
              <a:buNone/>
            </a:pPr>
            <a:r>
              <a:rPr lang="en-GB" sz="3700" dirty="0">
                <a:latin typeface="Corbel" panose="020B0503020204020204" pitchFamily="34" charset="0"/>
              </a:rPr>
              <a:t>Literacy: How can you help?</a:t>
            </a:r>
            <a:endParaRPr sz="3700" dirty="0">
              <a:latin typeface="Corbel" panose="020B0503020204020204" pitchFamily="34" charset="0"/>
            </a:endParaRPr>
          </a:p>
          <a:p>
            <a:pPr marL="0" lvl="0" indent="0" algn="ctr" rtl="0">
              <a:spcBef>
                <a:spcPts val="0"/>
              </a:spcBef>
              <a:spcAft>
                <a:spcPts val="0"/>
              </a:spcAft>
              <a:buNone/>
            </a:pPr>
            <a:endParaRPr dirty="0">
              <a:latin typeface="Trebuchet MS" panose="020B0603020202020204" pitchFamily="34" charset="0"/>
            </a:endParaRPr>
          </a:p>
        </p:txBody>
      </p:sp>
      <p:sp>
        <p:nvSpPr>
          <p:cNvPr id="168" name="Google Shape;168;p23"/>
          <p:cNvSpPr txBox="1">
            <a:spLocks noGrp="1"/>
          </p:cNvSpPr>
          <p:nvPr>
            <p:ph type="body" idx="1"/>
          </p:nvPr>
        </p:nvSpPr>
        <p:spPr>
          <a:xfrm>
            <a:off x="311350" y="1052736"/>
            <a:ext cx="8229600" cy="4526100"/>
          </a:xfrm>
          <a:prstGeom prst="rect">
            <a:avLst/>
          </a:prstGeom>
        </p:spPr>
        <p:txBody>
          <a:bodyPr spcFirstLastPara="1" wrap="square" lIns="91425" tIns="45700" rIns="91425" bIns="45700" anchor="t" anchorCtr="0">
            <a:normAutofit/>
          </a:bodyPr>
          <a:lstStyle/>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Reading books (stories,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Clr>
                <a:schemeClr val="dk1"/>
              </a:buClr>
              <a:buSzPts val="1100"/>
              <a:buFont typeface="Arial"/>
              <a:buNone/>
            </a:pPr>
            <a:r>
              <a:rPr lang="en-GB" sz="2400" dirty="0">
                <a:latin typeface="Corbel" panose="020B0503020204020204" pitchFamily="34" charset="0"/>
                <a:ea typeface="Arial"/>
                <a:cs typeface="Arial"/>
                <a:sym typeface="Arial"/>
              </a:rPr>
              <a:t>information books, newspapers,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Clr>
                <a:schemeClr val="dk1"/>
              </a:buClr>
              <a:buSzPts val="1100"/>
              <a:buFont typeface="Arial"/>
              <a:buNone/>
            </a:pPr>
            <a:r>
              <a:rPr lang="en-GB" sz="2400" dirty="0">
                <a:latin typeface="Corbel" panose="020B0503020204020204" pitchFamily="34" charset="0"/>
                <a:ea typeface="Arial"/>
                <a:cs typeface="Arial"/>
                <a:sym typeface="Arial"/>
              </a:rPr>
              <a:t>magazines, comics etc),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Clr>
                <a:schemeClr val="dk1"/>
              </a:buClr>
              <a:buSzPts val="1100"/>
              <a:buFont typeface="Arial"/>
              <a:buNone/>
            </a:pPr>
            <a:r>
              <a:rPr lang="en-GB" sz="2400" dirty="0">
                <a:latin typeface="Corbel" panose="020B0503020204020204" pitchFamily="34" charset="0"/>
                <a:ea typeface="Arial"/>
                <a:cs typeface="Arial"/>
                <a:sym typeface="Arial"/>
              </a:rPr>
              <a:t>encouraging your child to join in </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and talk about books.</a:t>
            </a: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Play phonics games </a:t>
            </a:r>
            <a:r>
              <a:rPr lang="en-GB" sz="2400" dirty="0" err="1">
                <a:latin typeface="Corbel" panose="020B0503020204020204" pitchFamily="34" charset="0"/>
                <a:ea typeface="Arial"/>
                <a:cs typeface="Arial"/>
                <a:sym typeface="Arial"/>
              </a:rPr>
              <a:t>eg.</a:t>
            </a:r>
            <a:r>
              <a:rPr lang="en-GB" sz="2400" dirty="0">
                <a:latin typeface="Corbel" panose="020B0503020204020204" pitchFamily="34" charset="0"/>
                <a:ea typeface="Arial"/>
                <a:cs typeface="Arial"/>
                <a:sym typeface="Arial"/>
              </a:rPr>
              <a:t> ‘I spy with my little eye…’</a:t>
            </a:r>
            <a:endParaRPr sz="2400" dirty="0">
              <a:latin typeface="Corbel" panose="020B0503020204020204" pitchFamily="34" charset="0"/>
              <a:ea typeface="Arial"/>
              <a:cs typeface="Arial"/>
              <a:sym typeface="Arial"/>
            </a:endParaRPr>
          </a:p>
          <a:p>
            <a:pPr marL="419100" indent="-342900">
              <a:lnSpc>
                <a:spcPct val="115000"/>
              </a:lnSpc>
              <a:spcBef>
                <a:spcPts val="0"/>
              </a:spcBef>
              <a:buSzPts val="2400"/>
            </a:pPr>
            <a:r>
              <a:rPr lang="en-GB" sz="2400" dirty="0">
                <a:latin typeface="Corbel" panose="020B0503020204020204" pitchFamily="34" charset="0"/>
                <a:ea typeface="Arial"/>
                <a:cs typeface="Arial"/>
                <a:sym typeface="Arial"/>
              </a:rPr>
              <a:t>Encourage mark making (</a:t>
            </a:r>
            <a:r>
              <a:rPr lang="en-GB" sz="2400" dirty="0" err="1">
                <a:latin typeface="Corbel" panose="020B0503020204020204" pitchFamily="34" charset="0"/>
                <a:ea typeface="Arial"/>
                <a:cs typeface="Arial"/>
                <a:sym typeface="Arial"/>
              </a:rPr>
              <a:t>eg.</a:t>
            </a:r>
            <a:r>
              <a:rPr lang="en-GB" sz="2400" dirty="0">
                <a:latin typeface="Corbel" panose="020B0503020204020204" pitchFamily="34" charset="0"/>
                <a:ea typeface="Arial"/>
                <a:cs typeface="Arial"/>
                <a:sym typeface="Arial"/>
              </a:rPr>
              <a:t> write a </a:t>
            </a:r>
            <a:endParaRPr sz="2400" dirty="0">
              <a:latin typeface="Corbel" panose="020B0503020204020204" pitchFamily="34" charset="0"/>
              <a:ea typeface="Arial"/>
              <a:cs typeface="Arial"/>
              <a:sym typeface="Arial"/>
            </a:endParaRPr>
          </a:p>
          <a:p>
            <a:pPr marL="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     shopping list, make labels)</a:t>
            </a:r>
            <a:endParaRPr sz="2400" dirty="0">
              <a:latin typeface="Corbel" panose="020B0503020204020204" pitchFamily="34" charset="0"/>
              <a:ea typeface="Arial"/>
              <a:cs typeface="Arial"/>
              <a:sym typeface="Arial"/>
            </a:endParaRPr>
          </a:p>
          <a:p>
            <a:pPr marL="0" lvl="0" indent="0" algn="l" rtl="0">
              <a:spcBef>
                <a:spcPts val="360"/>
              </a:spcBef>
              <a:spcAft>
                <a:spcPts val="0"/>
              </a:spcAft>
              <a:buNone/>
            </a:pPr>
            <a:endParaRPr dirty="0">
              <a:latin typeface="Trebuchet MS" panose="020B0603020202020204" pitchFamily="34" charset="0"/>
            </a:endParaRPr>
          </a:p>
        </p:txBody>
      </p:sp>
      <p:pic>
        <p:nvPicPr>
          <p:cNvPr id="169" name="Google Shape;169;p23"/>
          <p:cNvPicPr preferRelativeResize="0"/>
          <p:nvPr/>
        </p:nvPicPr>
        <p:blipFill>
          <a:blip r:embed="rId3">
            <a:alphaModFix/>
          </a:blip>
          <a:stretch>
            <a:fillRect/>
          </a:stretch>
        </p:blipFill>
        <p:spPr>
          <a:xfrm>
            <a:off x="5508104" y="1107151"/>
            <a:ext cx="2857500" cy="2000250"/>
          </a:xfrm>
          <a:prstGeom prst="rect">
            <a:avLst/>
          </a:prstGeom>
          <a:noFill/>
          <a:ln>
            <a:noFill/>
          </a:ln>
        </p:spPr>
      </p:pic>
      <p:pic>
        <p:nvPicPr>
          <p:cNvPr id="3" name="Picture 2">
            <a:extLst>
              <a:ext uri="{FF2B5EF4-FFF2-40B4-BE49-F238E27FC236}">
                <a16:creationId xmlns:a16="http://schemas.microsoft.com/office/drawing/2014/main" id="{3194BE84-382D-9D70-5C99-72A5030B34E3}"/>
              </a:ext>
            </a:extLst>
          </p:cNvPr>
          <p:cNvPicPr>
            <a:picLocks noChangeAspect="1"/>
          </p:cNvPicPr>
          <p:nvPr/>
        </p:nvPicPr>
        <p:blipFill>
          <a:blip r:embed="rId4"/>
          <a:stretch>
            <a:fillRect/>
          </a:stretch>
        </p:blipFill>
        <p:spPr>
          <a:xfrm>
            <a:off x="4788024" y="4514063"/>
            <a:ext cx="3067050" cy="22383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4"/>
          <p:cNvSpPr txBox="1">
            <a:spLocks noGrp="1"/>
          </p:cNvSpPr>
          <p:nvPr>
            <p:ph type="title"/>
          </p:nvPr>
        </p:nvSpPr>
        <p:spPr>
          <a:xfrm>
            <a:off x="468745" y="98273"/>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None/>
            </a:pPr>
            <a:r>
              <a:rPr lang="en-GB" sz="3700" dirty="0" smtClean="0">
                <a:effectLst>
                  <a:outerShdw blurRad="38100" dist="38100" dir="2700000" algn="tl">
                    <a:srgbClr val="000000">
                      <a:alpha val="43137"/>
                    </a:srgbClr>
                  </a:outerShdw>
                </a:effectLst>
                <a:latin typeface="Corbel" panose="020B0503020204020204" pitchFamily="34" charset="0"/>
              </a:rPr>
              <a:t>Mathematics:</a:t>
            </a:r>
            <a:endParaRPr sz="3700" dirty="0">
              <a:effectLst>
                <a:outerShdw blurRad="38100" dist="38100" dir="2700000" algn="tl">
                  <a:srgbClr val="000000">
                    <a:alpha val="43137"/>
                  </a:srgbClr>
                </a:outerShdw>
              </a:effectLst>
              <a:latin typeface="Corbel" panose="020B0503020204020204" pitchFamily="34" charset="0"/>
            </a:endParaRPr>
          </a:p>
        </p:txBody>
      </p:sp>
      <p:pic>
        <p:nvPicPr>
          <p:cNvPr id="5" name="Picture 4">
            <a:extLst>
              <a:ext uri="{FF2B5EF4-FFF2-40B4-BE49-F238E27FC236}">
                <a16:creationId xmlns:a16="http://schemas.microsoft.com/office/drawing/2014/main" id="{1701B02A-738D-DBFE-F20F-2C04632B3DD9}"/>
              </a:ext>
            </a:extLst>
          </p:cNvPr>
          <p:cNvPicPr>
            <a:picLocks noChangeAspect="1"/>
          </p:cNvPicPr>
          <p:nvPr/>
        </p:nvPicPr>
        <p:blipFill>
          <a:blip r:embed="rId3"/>
          <a:stretch>
            <a:fillRect/>
          </a:stretch>
        </p:blipFill>
        <p:spPr>
          <a:xfrm>
            <a:off x="4864025" y="1241273"/>
            <a:ext cx="3997597" cy="2195650"/>
          </a:xfrm>
          <a:prstGeom prst="rect">
            <a:avLst/>
          </a:prstGeom>
        </p:spPr>
      </p:pic>
      <p:sp>
        <p:nvSpPr>
          <p:cNvPr id="12" name="TextBox 11">
            <a:extLst>
              <a:ext uri="{FF2B5EF4-FFF2-40B4-BE49-F238E27FC236}">
                <a16:creationId xmlns:a16="http://schemas.microsoft.com/office/drawing/2014/main" id="{FB0A036A-3BFF-6585-EE45-CD608F686A58}"/>
              </a:ext>
            </a:extLst>
          </p:cNvPr>
          <p:cNvSpPr txBox="1"/>
          <p:nvPr/>
        </p:nvSpPr>
        <p:spPr>
          <a:xfrm>
            <a:off x="307668" y="1421276"/>
            <a:ext cx="4120316" cy="3231654"/>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latin typeface="Corbel" panose="020B0503020204020204" pitchFamily="34" charset="0"/>
              </a:rPr>
              <a:t>Numbers</a:t>
            </a:r>
          </a:p>
          <a:p>
            <a:endParaRPr lang="en-GB" sz="2800" dirty="0" smtClean="0">
              <a:latin typeface="Corbel" panose="020B0503020204020204" pitchFamily="34" charset="0"/>
            </a:endParaRPr>
          </a:p>
          <a:p>
            <a:pPr marL="285750" indent="-285750">
              <a:buFont typeface="Arial" panose="020B0604020202020204" pitchFamily="34" charset="0"/>
              <a:buChar char="•"/>
            </a:pPr>
            <a:r>
              <a:rPr lang="en-GB" sz="2800" dirty="0" smtClean="0">
                <a:latin typeface="Corbel" panose="020B0503020204020204" pitchFamily="34" charset="0"/>
              </a:rPr>
              <a:t>Patterns </a:t>
            </a:r>
            <a:r>
              <a:rPr lang="en-GB" sz="2800" dirty="0">
                <a:latin typeface="Corbel" panose="020B0503020204020204" pitchFamily="34" charset="0"/>
              </a:rPr>
              <a:t>and </a:t>
            </a:r>
            <a:r>
              <a:rPr lang="en-GB" sz="2800" dirty="0" smtClean="0">
                <a:latin typeface="Corbel" panose="020B0503020204020204" pitchFamily="34" charset="0"/>
              </a:rPr>
              <a:t>connections</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Spatial reasoning</a:t>
            </a:r>
          </a:p>
          <a:p>
            <a:pPr marL="285750" indent="-285750">
              <a:buFont typeface="Arial" panose="020B0604020202020204" pitchFamily="34" charset="0"/>
              <a:buChar char="•"/>
            </a:pPr>
            <a:endParaRPr lang="en-GB" sz="3600" dirty="0">
              <a:latin typeface="Trebuchet MS" panose="020B0603020202020204" pitchFamily="34" charset="0"/>
            </a:endParaRPr>
          </a:p>
        </p:txBody>
      </p:sp>
      <p:pic>
        <p:nvPicPr>
          <p:cNvPr id="9" name="Picture 8">
            <a:extLst>
              <a:ext uri="{FF2B5EF4-FFF2-40B4-BE49-F238E27FC236}">
                <a16:creationId xmlns:a16="http://schemas.microsoft.com/office/drawing/2014/main" id="{47FCB741-4D37-F069-60C6-A45062FEFD8C}"/>
              </a:ext>
            </a:extLst>
          </p:cNvPr>
          <p:cNvPicPr>
            <a:picLocks noChangeAspect="1"/>
          </p:cNvPicPr>
          <p:nvPr/>
        </p:nvPicPr>
        <p:blipFill>
          <a:blip r:embed="rId4"/>
          <a:stretch>
            <a:fillRect/>
          </a:stretch>
        </p:blipFill>
        <p:spPr>
          <a:xfrm>
            <a:off x="539552" y="4221088"/>
            <a:ext cx="2575849" cy="2195650"/>
          </a:xfrm>
          <a:prstGeom prst="rect">
            <a:avLst/>
          </a:prstGeom>
        </p:spPr>
      </p:pic>
      <p:pic>
        <p:nvPicPr>
          <p:cNvPr id="4098" name="Picture 2">
            <a:extLst>
              <a:ext uri="{FF2B5EF4-FFF2-40B4-BE49-F238E27FC236}">
                <a16:creationId xmlns:a16="http://schemas.microsoft.com/office/drawing/2014/main" id="{8CF624B4-58D1-5AFC-CDF5-0292B48AE09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692" t="26002" r="6691" b="10999"/>
          <a:stretch/>
        </p:blipFill>
        <p:spPr bwMode="auto">
          <a:xfrm>
            <a:off x="3834749" y="2996582"/>
            <a:ext cx="4552407" cy="38614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5"/>
          <p:cNvSpPr txBox="1">
            <a:spLocks noGrp="1"/>
          </p:cNvSpPr>
          <p:nvPr>
            <p:ph type="title"/>
          </p:nvPr>
        </p:nvSpPr>
        <p:spPr>
          <a:xfrm>
            <a:off x="395536" y="113879"/>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Clr>
                <a:schemeClr val="dk1"/>
              </a:buClr>
              <a:buSzPts val="1100"/>
              <a:buFont typeface="Arial"/>
              <a:buNone/>
            </a:pPr>
            <a:r>
              <a:rPr lang="en-GB" sz="3700" dirty="0">
                <a:latin typeface="Corbel" panose="020B0503020204020204" pitchFamily="34" charset="0"/>
              </a:rPr>
              <a:t>Mathematics: How can you help?</a:t>
            </a:r>
            <a:endParaRPr sz="3700" dirty="0">
              <a:latin typeface="Corbel" panose="020B0503020204020204" pitchFamily="34" charset="0"/>
            </a:endParaRPr>
          </a:p>
        </p:txBody>
      </p:sp>
      <p:sp>
        <p:nvSpPr>
          <p:cNvPr id="185" name="Google Shape;185;p25"/>
          <p:cNvSpPr txBox="1">
            <a:spLocks noGrp="1"/>
          </p:cNvSpPr>
          <p:nvPr>
            <p:ph type="body" idx="1"/>
          </p:nvPr>
        </p:nvSpPr>
        <p:spPr>
          <a:xfrm>
            <a:off x="225200" y="1417650"/>
            <a:ext cx="5674175" cy="4708500"/>
          </a:xfrm>
          <a:prstGeom prst="rect">
            <a:avLst/>
          </a:prstGeom>
        </p:spPr>
        <p:txBody>
          <a:bodyPr spcFirstLastPara="1" wrap="square" lIns="91425" tIns="45700" rIns="91425" bIns="45700" anchor="t" anchorCtr="0">
            <a:normAutofit fontScale="25000" lnSpcReduction="20000"/>
          </a:bodyPr>
          <a:lstStyle/>
          <a:p>
            <a:pPr marL="1219200" indent="-1143000">
              <a:lnSpc>
                <a:spcPct val="115000"/>
              </a:lnSpc>
              <a:spcBef>
                <a:spcPts val="600"/>
              </a:spcBef>
              <a:buSzPct val="100000"/>
            </a:pPr>
            <a:r>
              <a:rPr lang="en-GB" sz="9600" dirty="0">
                <a:latin typeface="Corbel" panose="020B0503020204020204" pitchFamily="34" charset="0"/>
                <a:ea typeface="Arial"/>
                <a:cs typeface="Arial"/>
                <a:sym typeface="Arial"/>
              </a:rPr>
              <a:t>Talk about the shapes you can see in the environment.</a:t>
            </a:r>
            <a:endParaRPr sz="9600" dirty="0">
              <a:latin typeface="Corbel" panose="020B0503020204020204" pitchFamily="34" charset="0"/>
              <a:ea typeface="Arial"/>
              <a:cs typeface="Arial"/>
              <a:sym typeface="Arial"/>
            </a:endParaRPr>
          </a:p>
          <a:p>
            <a:pPr marL="1219200" indent="-1143000">
              <a:lnSpc>
                <a:spcPct val="115000"/>
              </a:lnSpc>
              <a:spcBef>
                <a:spcPts val="600"/>
              </a:spcBef>
              <a:buSzPct val="100000"/>
            </a:pPr>
            <a:r>
              <a:rPr lang="en-GB" sz="9600" dirty="0">
                <a:latin typeface="Corbel" panose="020B0503020204020204" pitchFamily="34" charset="0"/>
                <a:ea typeface="Arial"/>
                <a:cs typeface="Arial"/>
                <a:sym typeface="Arial"/>
              </a:rPr>
              <a:t>Compare things which are </a:t>
            </a:r>
            <a:endParaRPr sz="96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9600" dirty="0">
                <a:latin typeface="Corbel" panose="020B0503020204020204" pitchFamily="34" charset="0"/>
                <a:ea typeface="Arial"/>
                <a:cs typeface="Arial"/>
                <a:sym typeface="Arial"/>
              </a:rPr>
              <a:t>              heavy/light, long/short, etc.</a:t>
            </a:r>
            <a:endParaRPr sz="9600" dirty="0">
              <a:latin typeface="Corbel" panose="020B0503020204020204" pitchFamily="34" charset="0"/>
              <a:ea typeface="Arial"/>
              <a:cs typeface="Arial"/>
              <a:sym typeface="Arial"/>
            </a:endParaRPr>
          </a:p>
          <a:p>
            <a:pPr marL="1219200" indent="-1143000">
              <a:lnSpc>
                <a:spcPct val="115000"/>
              </a:lnSpc>
              <a:spcBef>
                <a:spcPts val="600"/>
              </a:spcBef>
              <a:buSzPct val="100000"/>
            </a:pPr>
            <a:r>
              <a:rPr lang="en-GB" sz="9600" dirty="0">
                <a:latin typeface="Corbel" panose="020B0503020204020204" pitchFamily="34" charset="0"/>
                <a:ea typeface="Arial"/>
                <a:cs typeface="Arial"/>
                <a:sym typeface="Arial"/>
              </a:rPr>
              <a:t>Pointing out numbers all around.</a:t>
            </a:r>
            <a:endParaRPr sz="9600" dirty="0">
              <a:latin typeface="Corbel" panose="020B0503020204020204" pitchFamily="34" charset="0"/>
              <a:ea typeface="Arial"/>
              <a:cs typeface="Arial"/>
              <a:sym typeface="Arial"/>
            </a:endParaRPr>
          </a:p>
          <a:p>
            <a:pPr marL="1219200" indent="-1143000">
              <a:lnSpc>
                <a:spcPct val="115000"/>
              </a:lnSpc>
              <a:spcBef>
                <a:spcPts val="0"/>
              </a:spcBef>
              <a:buSzPct val="100000"/>
            </a:pPr>
            <a:r>
              <a:rPr lang="en-GB" sz="9600" dirty="0">
                <a:latin typeface="Corbel" panose="020B0503020204020204" pitchFamily="34" charset="0"/>
                <a:ea typeface="Arial"/>
                <a:cs typeface="Arial"/>
                <a:sym typeface="Arial"/>
              </a:rPr>
              <a:t>Singing counting songs and  rhymes.</a:t>
            </a:r>
            <a:endParaRPr sz="9600" dirty="0">
              <a:latin typeface="Corbel" panose="020B0503020204020204" pitchFamily="34" charset="0"/>
              <a:ea typeface="Arial"/>
              <a:cs typeface="Arial"/>
              <a:sym typeface="Arial"/>
            </a:endParaRPr>
          </a:p>
          <a:p>
            <a:pPr marL="1219200" indent="-1143000">
              <a:lnSpc>
                <a:spcPct val="115000"/>
              </a:lnSpc>
              <a:spcBef>
                <a:spcPts val="600"/>
              </a:spcBef>
              <a:buSzPct val="100000"/>
            </a:pPr>
            <a:r>
              <a:rPr lang="en-GB" sz="9600" dirty="0">
                <a:latin typeface="Corbel" panose="020B0503020204020204" pitchFamily="34" charset="0"/>
                <a:ea typeface="Arial"/>
                <a:cs typeface="Arial"/>
                <a:sym typeface="Arial"/>
              </a:rPr>
              <a:t>Counting, adding, subtracting, </a:t>
            </a:r>
            <a:endParaRPr sz="96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9600" dirty="0">
                <a:latin typeface="Corbel" panose="020B0503020204020204" pitchFamily="34" charset="0"/>
                <a:ea typeface="Arial"/>
                <a:cs typeface="Arial"/>
                <a:sym typeface="Arial"/>
              </a:rPr>
              <a:t>Sorting and grouping anything and </a:t>
            </a:r>
            <a:endParaRPr sz="96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9600" dirty="0">
                <a:latin typeface="Corbel" panose="020B0503020204020204" pitchFamily="34" charset="0"/>
                <a:ea typeface="Arial"/>
                <a:cs typeface="Arial"/>
                <a:sym typeface="Arial"/>
              </a:rPr>
              <a:t>everything - socks, cars,</a:t>
            </a:r>
            <a:endParaRPr sz="96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9600" dirty="0">
                <a:latin typeface="Corbel" panose="020B0503020204020204" pitchFamily="34" charset="0"/>
                <a:ea typeface="Arial"/>
                <a:cs typeface="Arial"/>
                <a:sym typeface="Arial"/>
              </a:rPr>
              <a:t>shopping, cutlery, fingers and toes!</a:t>
            </a:r>
            <a:endParaRPr sz="9600" dirty="0">
              <a:latin typeface="Corbel" panose="020B0503020204020204" pitchFamily="34" charset="0"/>
              <a:ea typeface="Arial"/>
              <a:cs typeface="Arial"/>
              <a:sym typeface="Arial"/>
            </a:endParaRPr>
          </a:p>
          <a:p>
            <a:pPr marL="0" lvl="0" indent="0" algn="l" rtl="0">
              <a:lnSpc>
                <a:spcPct val="115000"/>
              </a:lnSpc>
              <a:spcBef>
                <a:spcPts val="600"/>
              </a:spcBef>
              <a:spcAft>
                <a:spcPts val="0"/>
              </a:spcAft>
              <a:buNone/>
            </a:pPr>
            <a:endParaRPr sz="2400" dirty="0">
              <a:solidFill>
                <a:srgbClr val="000000"/>
              </a:solidFill>
              <a:latin typeface="Trebuchet MS" panose="020B0603020202020204" pitchFamily="34" charset="0"/>
              <a:ea typeface="Comic Sans MS"/>
              <a:cs typeface="Comic Sans MS"/>
              <a:sym typeface="Comic Sans MS"/>
            </a:endParaRPr>
          </a:p>
          <a:p>
            <a:pPr marL="0" lvl="0" indent="0" algn="l" rtl="0">
              <a:spcBef>
                <a:spcPts val="360"/>
              </a:spcBef>
              <a:spcAft>
                <a:spcPts val="0"/>
              </a:spcAft>
              <a:buNone/>
            </a:pPr>
            <a:endParaRPr dirty="0">
              <a:latin typeface="Trebuchet MS" panose="020B0603020202020204" pitchFamily="34" charset="0"/>
            </a:endParaRPr>
          </a:p>
        </p:txBody>
      </p:sp>
      <p:pic>
        <p:nvPicPr>
          <p:cNvPr id="3" name="Picture 2">
            <a:extLst>
              <a:ext uri="{FF2B5EF4-FFF2-40B4-BE49-F238E27FC236}">
                <a16:creationId xmlns:a16="http://schemas.microsoft.com/office/drawing/2014/main" id="{57A9B4C1-E87D-515F-3579-64D9C198C8BF}"/>
              </a:ext>
            </a:extLst>
          </p:cNvPr>
          <p:cNvPicPr>
            <a:picLocks noChangeAspect="1"/>
          </p:cNvPicPr>
          <p:nvPr/>
        </p:nvPicPr>
        <p:blipFill>
          <a:blip r:embed="rId3"/>
          <a:stretch>
            <a:fillRect/>
          </a:stretch>
        </p:blipFill>
        <p:spPr>
          <a:xfrm>
            <a:off x="5916574" y="1233623"/>
            <a:ext cx="3382704" cy="2560739"/>
          </a:xfrm>
          <a:prstGeom prst="rect">
            <a:avLst/>
          </a:prstGeom>
        </p:spPr>
      </p:pic>
      <p:pic>
        <p:nvPicPr>
          <p:cNvPr id="5" name="Picture 4">
            <a:extLst>
              <a:ext uri="{FF2B5EF4-FFF2-40B4-BE49-F238E27FC236}">
                <a16:creationId xmlns:a16="http://schemas.microsoft.com/office/drawing/2014/main" id="{A5AC47FB-6CCE-913A-4C1D-109071D148CA}"/>
              </a:ext>
            </a:extLst>
          </p:cNvPr>
          <p:cNvPicPr>
            <a:picLocks noChangeAspect="1"/>
          </p:cNvPicPr>
          <p:nvPr/>
        </p:nvPicPr>
        <p:blipFill>
          <a:blip r:embed="rId4"/>
          <a:stretch>
            <a:fillRect/>
          </a:stretch>
        </p:blipFill>
        <p:spPr>
          <a:xfrm>
            <a:off x="5899375" y="4414497"/>
            <a:ext cx="3019425" cy="1905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6"/>
          <p:cNvSpPr txBox="1">
            <a:spLocks noGrp="1"/>
          </p:cNvSpPr>
          <p:nvPr>
            <p:ph type="title"/>
          </p:nvPr>
        </p:nvSpPr>
        <p:spPr>
          <a:xfrm>
            <a:off x="467544" y="172514"/>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None/>
            </a:pPr>
            <a:r>
              <a:rPr lang="en-GB" sz="3700" dirty="0">
                <a:effectLst>
                  <a:outerShdw blurRad="38100" dist="38100" dir="2700000" algn="tl">
                    <a:srgbClr val="000000">
                      <a:alpha val="43137"/>
                    </a:srgbClr>
                  </a:outerShdw>
                </a:effectLst>
                <a:latin typeface="Corbel" panose="020B0503020204020204" pitchFamily="34" charset="0"/>
              </a:rPr>
              <a:t>Understanding the </a:t>
            </a:r>
            <a:r>
              <a:rPr lang="en-GB" sz="3700" dirty="0" smtClean="0">
                <a:effectLst>
                  <a:outerShdw blurRad="38100" dist="38100" dir="2700000" algn="tl">
                    <a:srgbClr val="000000">
                      <a:alpha val="43137"/>
                    </a:srgbClr>
                  </a:outerShdw>
                </a:effectLst>
                <a:latin typeface="Corbel" panose="020B0503020204020204" pitchFamily="34" charset="0"/>
              </a:rPr>
              <a:t>World:</a:t>
            </a:r>
            <a:endParaRPr sz="3700" dirty="0">
              <a:effectLst>
                <a:outerShdw blurRad="38100" dist="38100" dir="2700000" algn="tl">
                  <a:srgbClr val="000000">
                    <a:alpha val="43137"/>
                  </a:srgbClr>
                </a:outerShdw>
              </a:effectLst>
              <a:latin typeface="Corbel" panose="020B0503020204020204" pitchFamily="34" charset="0"/>
            </a:endParaRPr>
          </a:p>
        </p:txBody>
      </p:sp>
      <p:pic>
        <p:nvPicPr>
          <p:cNvPr id="3" name="Picture 2">
            <a:extLst>
              <a:ext uri="{FF2B5EF4-FFF2-40B4-BE49-F238E27FC236}">
                <a16:creationId xmlns:a16="http://schemas.microsoft.com/office/drawing/2014/main" id="{8730F9A1-C74C-8FA0-AAC5-48360F689DB7}"/>
              </a:ext>
            </a:extLst>
          </p:cNvPr>
          <p:cNvPicPr>
            <a:picLocks noChangeAspect="1"/>
          </p:cNvPicPr>
          <p:nvPr/>
        </p:nvPicPr>
        <p:blipFill>
          <a:blip r:embed="rId3"/>
          <a:stretch>
            <a:fillRect/>
          </a:stretch>
        </p:blipFill>
        <p:spPr>
          <a:xfrm>
            <a:off x="4932040" y="1417650"/>
            <a:ext cx="2865802" cy="2250767"/>
          </a:xfrm>
          <a:prstGeom prst="rect">
            <a:avLst/>
          </a:prstGeom>
        </p:spPr>
      </p:pic>
      <p:sp>
        <p:nvSpPr>
          <p:cNvPr id="11" name="TextBox 10">
            <a:extLst>
              <a:ext uri="{FF2B5EF4-FFF2-40B4-BE49-F238E27FC236}">
                <a16:creationId xmlns:a16="http://schemas.microsoft.com/office/drawing/2014/main" id="{3F16B6B8-3E71-C56E-0EEF-C3EC4944B987}"/>
              </a:ext>
            </a:extLst>
          </p:cNvPr>
          <p:cNvSpPr txBox="1"/>
          <p:nvPr/>
        </p:nvSpPr>
        <p:spPr>
          <a:xfrm>
            <a:off x="307668" y="1213377"/>
            <a:ext cx="4768388" cy="2800767"/>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Corbel" panose="020B0503020204020204" pitchFamily="34" charset="0"/>
              </a:rPr>
              <a:t>Personal </a:t>
            </a:r>
            <a:r>
              <a:rPr lang="en-GB" sz="2800" dirty="0" smtClean="0">
                <a:latin typeface="Corbel" panose="020B0503020204020204" pitchFamily="34" charset="0"/>
              </a:rPr>
              <a:t>experiences</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Diverse </a:t>
            </a:r>
            <a:r>
              <a:rPr lang="en-GB" sz="2800" dirty="0" smtClean="0">
                <a:latin typeface="Corbel" panose="020B0503020204020204" pitchFamily="34" charset="0"/>
              </a:rPr>
              <a:t>world</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Widening vocabulary</a:t>
            </a:r>
          </a:p>
          <a:p>
            <a:pPr marL="285750" indent="-285750">
              <a:buFont typeface="Arial" panose="020B0604020202020204" pitchFamily="34" charset="0"/>
              <a:buChar char="•"/>
            </a:pPr>
            <a:endParaRPr lang="en-GB" sz="3600" dirty="0">
              <a:latin typeface="Trebuchet MS" panose="020B0603020202020204" pitchFamily="34" charset="0"/>
            </a:endParaRPr>
          </a:p>
        </p:txBody>
      </p:sp>
      <p:pic>
        <p:nvPicPr>
          <p:cNvPr id="9" name="Picture 8">
            <a:extLst>
              <a:ext uri="{FF2B5EF4-FFF2-40B4-BE49-F238E27FC236}">
                <a16:creationId xmlns:a16="http://schemas.microsoft.com/office/drawing/2014/main" id="{F559F69B-2C97-94D1-B6F5-D5FFE7D78286}"/>
              </a:ext>
            </a:extLst>
          </p:cNvPr>
          <p:cNvPicPr>
            <a:picLocks noChangeAspect="1"/>
          </p:cNvPicPr>
          <p:nvPr/>
        </p:nvPicPr>
        <p:blipFill>
          <a:blip r:embed="rId4"/>
          <a:stretch>
            <a:fillRect/>
          </a:stretch>
        </p:blipFill>
        <p:spPr>
          <a:xfrm>
            <a:off x="5292080" y="3809870"/>
            <a:ext cx="3031599" cy="2862322"/>
          </a:xfrm>
          <a:prstGeom prst="rect">
            <a:avLst/>
          </a:prstGeom>
        </p:spPr>
      </p:pic>
      <p:pic>
        <p:nvPicPr>
          <p:cNvPr id="6146" name="Picture 2">
            <a:extLst>
              <a:ext uri="{FF2B5EF4-FFF2-40B4-BE49-F238E27FC236}">
                <a16:creationId xmlns:a16="http://schemas.microsoft.com/office/drawing/2014/main" id="{ED6FC629-BFB0-DC5B-EFD0-F10A4B22CD8A}"/>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7413" r="2088"/>
          <a:stretch/>
        </p:blipFill>
        <p:spPr bwMode="auto">
          <a:xfrm>
            <a:off x="171582" y="3399595"/>
            <a:ext cx="5040560" cy="31879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7"/>
          <p:cNvSpPr txBox="1">
            <a:spLocks noGrp="1"/>
          </p:cNvSpPr>
          <p:nvPr>
            <p:ph type="title"/>
          </p:nvPr>
        </p:nvSpPr>
        <p:spPr>
          <a:xfrm>
            <a:off x="457200" y="259253"/>
            <a:ext cx="8361600" cy="1143000"/>
          </a:xfrm>
          <a:prstGeom prst="rect">
            <a:avLst/>
          </a:prstGeom>
        </p:spPr>
        <p:txBody>
          <a:bodyPr spcFirstLastPara="1" wrap="square" lIns="91425" tIns="45700" rIns="91425" bIns="45700" anchor="ctr" anchorCtr="0">
            <a:normAutofit fontScale="90000"/>
          </a:bodyPr>
          <a:lstStyle/>
          <a:p>
            <a:pPr marL="0" lvl="0" indent="0" rtl="0">
              <a:spcBef>
                <a:spcPts val="0"/>
              </a:spcBef>
              <a:spcAft>
                <a:spcPts val="0"/>
              </a:spcAft>
              <a:buNone/>
            </a:pPr>
            <a:r>
              <a:rPr lang="en-GB" dirty="0">
                <a:latin typeface="Corbel" panose="020B0503020204020204" pitchFamily="34" charset="0"/>
              </a:rPr>
              <a:t>Understanding the World: </a:t>
            </a:r>
            <a:endParaRPr dirty="0">
              <a:latin typeface="Corbel" panose="020B0503020204020204" pitchFamily="34" charset="0"/>
            </a:endParaRPr>
          </a:p>
          <a:p>
            <a:pPr marL="0" lvl="0" indent="0" rtl="0">
              <a:spcBef>
                <a:spcPts val="0"/>
              </a:spcBef>
              <a:spcAft>
                <a:spcPts val="0"/>
              </a:spcAft>
              <a:buClr>
                <a:schemeClr val="dk1"/>
              </a:buClr>
              <a:buSzPts val="990"/>
              <a:buFont typeface="Arial"/>
              <a:buNone/>
            </a:pPr>
            <a:r>
              <a:rPr lang="en-GB" dirty="0">
                <a:latin typeface="Corbel" panose="020B0503020204020204" pitchFamily="34" charset="0"/>
              </a:rPr>
              <a:t>How can you help?</a:t>
            </a:r>
            <a:endParaRPr dirty="0">
              <a:latin typeface="Corbel" panose="020B0503020204020204" pitchFamily="34" charset="0"/>
            </a:endParaRPr>
          </a:p>
        </p:txBody>
      </p:sp>
      <p:sp>
        <p:nvSpPr>
          <p:cNvPr id="201" name="Google Shape;201;p27"/>
          <p:cNvSpPr txBox="1">
            <a:spLocks noGrp="1"/>
          </p:cNvSpPr>
          <p:nvPr>
            <p:ph type="body" idx="1"/>
          </p:nvPr>
        </p:nvSpPr>
        <p:spPr>
          <a:xfrm>
            <a:off x="457200" y="1913663"/>
            <a:ext cx="8229600" cy="4526100"/>
          </a:xfrm>
          <a:prstGeom prst="rect">
            <a:avLst/>
          </a:prstGeom>
        </p:spPr>
        <p:txBody>
          <a:bodyPr spcFirstLastPara="1" wrap="square" lIns="91425" tIns="45700" rIns="91425" bIns="45700" anchor="t" anchorCtr="0">
            <a:normAutofit/>
          </a:bodyPr>
          <a:lstStyle/>
          <a:p>
            <a:pPr marL="419100" indent="-342900">
              <a:lnSpc>
                <a:spcPct val="115000"/>
              </a:lnSpc>
              <a:spcBef>
                <a:spcPts val="0"/>
              </a:spcBef>
              <a:buSzPts val="2400"/>
            </a:pPr>
            <a:r>
              <a:rPr lang="en-GB" sz="2400" dirty="0">
                <a:latin typeface="Corbel" panose="020B0503020204020204" pitchFamily="34" charset="0"/>
                <a:ea typeface="Arial"/>
                <a:cs typeface="Arial"/>
                <a:sym typeface="Arial"/>
              </a:rPr>
              <a:t>Talk with your child about the places they go and things they see in the world around them.</a:t>
            </a:r>
            <a:endParaRPr sz="2400" dirty="0">
              <a:latin typeface="Corbel" panose="020B0503020204020204" pitchFamily="34" charset="0"/>
              <a:ea typeface="Arial"/>
              <a:cs typeface="Arial"/>
              <a:sym typeface="Arial"/>
            </a:endParaRPr>
          </a:p>
          <a:p>
            <a:pPr marL="419100" indent="-342900">
              <a:lnSpc>
                <a:spcPct val="115000"/>
              </a:lnSpc>
              <a:spcBef>
                <a:spcPts val="0"/>
              </a:spcBef>
              <a:buSzPts val="2400"/>
            </a:pPr>
            <a:r>
              <a:rPr lang="en-GB" sz="2400" dirty="0">
                <a:latin typeface="Corbel" panose="020B0503020204020204" pitchFamily="34" charset="0"/>
                <a:ea typeface="Arial"/>
                <a:cs typeface="Arial"/>
                <a:sym typeface="Arial"/>
              </a:rPr>
              <a:t>Answering and asking questions – </a:t>
            </a:r>
          </a:p>
          <a:p>
            <a:pPr marL="76200" indent="0">
              <a:lnSpc>
                <a:spcPct val="115000"/>
              </a:lnSpc>
              <a:spcBef>
                <a:spcPts val="0"/>
              </a:spcBef>
              <a:buSzPts val="2400"/>
              <a:buNone/>
            </a:pPr>
            <a:r>
              <a:rPr lang="en-GB" sz="2400" dirty="0">
                <a:latin typeface="Corbel" panose="020B0503020204020204" pitchFamily="34" charset="0"/>
                <a:ea typeface="Arial"/>
                <a:cs typeface="Arial"/>
                <a:sym typeface="Arial"/>
              </a:rPr>
              <a:t>what if…? </a:t>
            </a:r>
          </a:p>
          <a:p>
            <a:pPr marL="76200" indent="0">
              <a:lnSpc>
                <a:spcPct val="115000"/>
              </a:lnSpc>
              <a:spcBef>
                <a:spcPts val="0"/>
              </a:spcBef>
              <a:buSzPts val="2400"/>
              <a:buNone/>
            </a:pPr>
            <a:r>
              <a:rPr lang="en-GB" sz="2400" dirty="0">
                <a:latin typeface="Corbel" panose="020B0503020204020204" pitchFamily="34" charset="0"/>
                <a:ea typeface="Arial"/>
                <a:cs typeface="Arial"/>
                <a:sym typeface="Arial"/>
              </a:rPr>
              <a:t>Why do you think…? How did you…?</a:t>
            </a:r>
            <a:endParaRPr sz="2400" dirty="0">
              <a:latin typeface="Corbel" panose="020B0503020204020204" pitchFamily="34" charset="0"/>
              <a:ea typeface="Arial"/>
              <a:cs typeface="Arial"/>
              <a:sym typeface="Arial"/>
            </a:endParaRPr>
          </a:p>
          <a:p>
            <a:pPr marL="419100" indent="-342900">
              <a:lnSpc>
                <a:spcPct val="115000"/>
              </a:lnSpc>
              <a:spcBef>
                <a:spcPts val="0"/>
              </a:spcBef>
              <a:buSzPts val="2400"/>
            </a:pPr>
            <a:r>
              <a:rPr lang="en-GB" sz="2400" dirty="0">
                <a:latin typeface="Corbel" panose="020B0503020204020204" pitchFamily="34" charset="0"/>
                <a:ea typeface="Arial"/>
                <a:cs typeface="Arial"/>
                <a:sym typeface="Arial"/>
              </a:rPr>
              <a:t>Encourage children to join in with</a:t>
            </a:r>
            <a:endParaRPr sz="2400" dirty="0">
              <a:latin typeface="Corbel" panose="020B0503020204020204" pitchFamily="34" charset="0"/>
              <a:ea typeface="Arial"/>
              <a:cs typeface="Arial"/>
              <a:sym typeface="Arial"/>
            </a:endParaRPr>
          </a:p>
          <a:p>
            <a:pPr marL="457200" lvl="0" indent="0" algn="l" rtl="0">
              <a:lnSpc>
                <a:spcPct val="115000"/>
              </a:lnSpc>
              <a:spcBef>
                <a:spcPts val="0"/>
              </a:spcBef>
              <a:spcAft>
                <a:spcPts val="0"/>
              </a:spcAft>
              <a:buNone/>
            </a:pPr>
            <a:r>
              <a:rPr lang="en-GB" sz="2400" dirty="0">
                <a:latin typeface="Corbel" panose="020B0503020204020204" pitchFamily="34" charset="0"/>
                <a:ea typeface="Arial"/>
                <a:cs typeface="Arial"/>
                <a:sym typeface="Arial"/>
              </a:rPr>
              <a:t>everyday activities - washing up,</a:t>
            </a:r>
            <a:endParaRPr sz="2400" dirty="0">
              <a:latin typeface="Corbel" panose="020B0503020204020204" pitchFamily="34" charset="0"/>
              <a:ea typeface="Arial"/>
              <a:cs typeface="Arial"/>
              <a:sym typeface="Arial"/>
            </a:endParaRPr>
          </a:p>
          <a:p>
            <a:pPr marL="0" lvl="0" indent="0" algn="l" rtl="0">
              <a:lnSpc>
                <a:spcPct val="115000"/>
              </a:lnSpc>
              <a:spcBef>
                <a:spcPts val="0"/>
              </a:spcBef>
              <a:spcAft>
                <a:spcPts val="0"/>
              </a:spcAft>
              <a:buNone/>
            </a:pPr>
            <a:r>
              <a:rPr lang="en-GB" sz="2400" dirty="0">
                <a:latin typeface="Corbel" panose="020B0503020204020204" pitchFamily="34" charset="0"/>
                <a:ea typeface="Arial"/>
                <a:cs typeface="Arial"/>
                <a:sym typeface="Arial"/>
              </a:rPr>
              <a:t>     cooking, shopping, helping in the</a:t>
            </a:r>
            <a:endParaRPr sz="2400" dirty="0">
              <a:latin typeface="Corbel" panose="020B0503020204020204" pitchFamily="34" charset="0"/>
              <a:ea typeface="Arial"/>
              <a:cs typeface="Arial"/>
              <a:sym typeface="Arial"/>
            </a:endParaRPr>
          </a:p>
          <a:p>
            <a:pPr marL="457200" lvl="0" indent="0" algn="l" rtl="0">
              <a:lnSpc>
                <a:spcPct val="115000"/>
              </a:lnSpc>
              <a:spcBef>
                <a:spcPts val="0"/>
              </a:spcBef>
              <a:spcAft>
                <a:spcPts val="0"/>
              </a:spcAft>
              <a:buNone/>
            </a:pPr>
            <a:r>
              <a:rPr lang="en-GB" sz="2400" dirty="0">
                <a:latin typeface="Corbel" panose="020B0503020204020204" pitchFamily="34" charset="0"/>
                <a:ea typeface="Arial"/>
                <a:cs typeface="Arial"/>
                <a:sym typeface="Arial"/>
              </a:rPr>
              <a:t>garden...</a:t>
            </a:r>
            <a:endParaRPr sz="2400" dirty="0">
              <a:latin typeface="Corbel" panose="020B0503020204020204" pitchFamily="34" charset="0"/>
              <a:ea typeface="Arial"/>
              <a:cs typeface="Arial"/>
              <a:sym typeface="Arial"/>
            </a:endParaRPr>
          </a:p>
          <a:p>
            <a:pPr marL="0" lvl="0" indent="0" algn="l" rtl="0">
              <a:spcBef>
                <a:spcPts val="360"/>
              </a:spcBef>
              <a:spcAft>
                <a:spcPts val="0"/>
              </a:spcAft>
              <a:buNone/>
            </a:pPr>
            <a:endParaRPr dirty="0">
              <a:latin typeface="Trebuchet MS" panose="020B0603020202020204" pitchFamily="34" charset="0"/>
              <a:ea typeface="Arial"/>
              <a:cs typeface="Arial"/>
              <a:sym typeface="Arial"/>
            </a:endParaRPr>
          </a:p>
        </p:txBody>
      </p:sp>
      <p:pic>
        <p:nvPicPr>
          <p:cNvPr id="6148" name="Picture 4" descr="May be an image of one or more people, food and indoor">
            <a:extLst>
              <a:ext uri="{FF2B5EF4-FFF2-40B4-BE49-F238E27FC236}">
                <a16:creationId xmlns:a16="http://schemas.microsoft.com/office/drawing/2014/main" id="{6435D612-BA91-4953-EBDD-6CB81AB7B3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06529" y="5409587"/>
            <a:ext cx="1930941" cy="144016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a:extLst>
              <a:ext uri="{FF2B5EF4-FFF2-40B4-BE49-F238E27FC236}">
                <a16:creationId xmlns:a16="http://schemas.microsoft.com/office/drawing/2014/main" id="{63858130-D568-B580-E82E-663E713BBA4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0121" y="2578715"/>
            <a:ext cx="2896679" cy="38610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8"/>
          <p:cNvSpPr txBox="1">
            <a:spLocks noGrp="1"/>
          </p:cNvSpPr>
          <p:nvPr>
            <p:ph type="title"/>
          </p:nvPr>
        </p:nvSpPr>
        <p:spPr>
          <a:xfrm>
            <a:off x="467544" y="149016"/>
            <a:ext cx="8361600" cy="1143000"/>
          </a:xfrm>
          <a:prstGeom prst="rect">
            <a:avLst/>
          </a:prstGeom>
        </p:spPr>
        <p:txBody>
          <a:bodyPr spcFirstLastPara="1" wrap="square" lIns="91425" tIns="45700" rIns="91425" bIns="45700" anchor="ctr" anchorCtr="0">
            <a:normAutofit/>
          </a:bodyPr>
          <a:lstStyle/>
          <a:p>
            <a:pPr marL="0" lvl="0" indent="0" rtl="0">
              <a:spcBef>
                <a:spcPts val="0"/>
              </a:spcBef>
              <a:spcAft>
                <a:spcPts val="0"/>
              </a:spcAft>
              <a:buNone/>
            </a:pPr>
            <a:r>
              <a:rPr lang="en-GB" sz="3700" dirty="0">
                <a:effectLst>
                  <a:outerShdw blurRad="38100" dist="38100" dir="2700000" algn="tl">
                    <a:srgbClr val="000000">
                      <a:alpha val="43137"/>
                    </a:srgbClr>
                  </a:outerShdw>
                </a:effectLst>
                <a:latin typeface="Corbel" panose="020B0503020204020204" pitchFamily="34" charset="0"/>
              </a:rPr>
              <a:t>Expressive Arts and </a:t>
            </a:r>
            <a:r>
              <a:rPr lang="en-GB" sz="3700" dirty="0" smtClean="0">
                <a:effectLst>
                  <a:outerShdw blurRad="38100" dist="38100" dir="2700000" algn="tl">
                    <a:srgbClr val="000000">
                      <a:alpha val="43137"/>
                    </a:srgbClr>
                  </a:outerShdw>
                </a:effectLst>
                <a:latin typeface="Corbel" panose="020B0503020204020204" pitchFamily="34" charset="0"/>
              </a:rPr>
              <a:t>Design:</a:t>
            </a:r>
            <a:endParaRPr sz="3700" dirty="0">
              <a:effectLst>
                <a:outerShdw blurRad="38100" dist="38100" dir="2700000" algn="tl">
                  <a:srgbClr val="000000">
                    <a:alpha val="43137"/>
                  </a:srgbClr>
                </a:outerShdw>
              </a:effectLst>
              <a:latin typeface="Corbel" panose="020B0503020204020204" pitchFamily="34" charset="0"/>
            </a:endParaRPr>
          </a:p>
        </p:txBody>
      </p:sp>
      <p:pic>
        <p:nvPicPr>
          <p:cNvPr id="3" name="Picture 2">
            <a:extLst>
              <a:ext uri="{FF2B5EF4-FFF2-40B4-BE49-F238E27FC236}">
                <a16:creationId xmlns:a16="http://schemas.microsoft.com/office/drawing/2014/main" id="{59CCF7FC-A1C8-E4CE-8BF2-867161519BBB}"/>
              </a:ext>
            </a:extLst>
          </p:cNvPr>
          <p:cNvPicPr>
            <a:picLocks noChangeAspect="1"/>
          </p:cNvPicPr>
          <p:nvPr/>
        </p:nvPicPr>
        <p:blipFill>
          <a:blip r:embed="rId3"/>
          <a:stretch>
            <a:fillRect/>
          </a:stretch>
        </p:blipFill>
        <p:spPr>
          <a:xfrm>
            <a:off x="5539678" y="3811756"/>
            <a:ext cx="3193703" cy="2516697"/>
          </a:xfrm>
          <a:prstGeom prst="rect">
            <a:avLst/>
          </a:prstGeom>
        </p:spPr>
      </p:pic>
      <p:pic>
        <p:nvPicPr>
          <p:cNvPr id="5" name="Picture 4">
            <a:extLst>
              <a:ext uri="{FF2B5EF4-FFF2-40B4-BE49-F238E27FC236}">
                <a16:creationId xmlns:a16="http://schemas.microsoft.com/office/drawing/2014/main" id="{5C878088-76A8-218D-2AF4-9C492508532C}"/>
              </a:ext>
            </a:extLst>
          </p:cNvPr>
          <p:cNvPicPr>
            <a:picLocks noChangeAspect="1"/>
          </p:cNvPicPr>
          <p:nvPr/>
        </p:nvPicPr>
        <p:blipFill>
          <a:blip r:embed="rId4"/>
          <a:stretch>
            <a:fillRect/>
          </a:stretch>
        </p:blipFill>
        <p:spPr>
          <a:xfrm>
            <a:off x="4096661" y="1268760"/>
            <a:ext cx="3697759" cy="2862781"/>
          </a:xfrm>
          <a:prstGeom prst="rect">
            <a:avLst/>
          </a:prstGeom>
        </p:spPr>
      </p:pic>
      <p:pic>
        <p:nvPicPr>
          <p:cNvPr id="7" name="Picture 6">
            <a:extLst>
              <a:ext uri="{FF2B5EF4-FFF2-40B4-BE49-F238E27FC236}">
                <a16:creationId xmlns:a16="http://schemas.microsoft.com/office/drawing/2014/main" id="{A3C8C35A-6CFF-1409-A46E-DFFE68593E3A}"/>
              </a:ext>
            </a:extLst>
          </p:cNvPr>
          <p:cNvPicPr>
            <a:picLocks noChangeAspect="1"/>
          </p:cNvPicPr>
          <p:nvPr/>
        </p:nvPicPr>
        <p:blipFill>
          <a:blip r:embed="rId5"/>
          <a:stretch>
            <a:fillRect/>
          </a:stretch>
        </p:blipFill>
        <p:spPr>
          <a:xfrm>
            <a:off x="2672197" y="4861471"/>
            <a:ext cx="2791493" cy="1825371"/>
          </a:xfrm>
          <a:prstGeom prst="rect">
            <a:avLst/>
          </a:prstGeom>
        </p:spPr>
      </p:pic>
      <p:sp>
        <p:nvSpPr>
          <p:cNvPr id="14" name="TextBox 13">
            <a:extLst>
              <a:ext uri="{FF2B5EF4-FFF2-40B4-BE49-F238E27FC236}">
                <a16:creationId xmlns:a16="http://schemas.microsoft.com/office/drawing/2014/main" id="{24487E11-6A26-B875-9269-DBC91E16DE17}"/>
              </a:ext>
            </a:extLst>
          </p:cNvPr>
          <p:cNvSpPr txBox="1"/>
          <p:nvPr/>
        </p:nvSpPr>
        <p:spPr>
          <a:xfrm>
            <a:off x="307668" y="1421276"/>
            <a:ext cx="3760276" cy="3662541"/>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Corbel" panose="020B0503020204020204" pitchFamily="34" charset="0"/>
              </a:rPr>
              <a:t>Imagination and </a:t>
            </a:r>
            <a:r>
              <a:rPr lang="en-GB" sz="2800" dirty="0" smtClean="0">
                <a:latin typeface="Corbel" panose="020B0503020204020204" pitchFamily="34" charset="0"/>
              </a:rPr>
              <a:t>creativity</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Self </a:t>
            </a:r>
            <a:r>
              <a:rPr lang="en-GB" sz="2800" dirty="0" smtClean="0">
                <a:latin typeface="Corbel" panose="020B0503020204020204" pitchFamily="34" charset="0"/>
              </a:rPr>
              <a:t>expression</a:t>
            </a:r>
          </a:p>
          <a:p>
            <a:endParaRPr lang="en-GB" sz="2800" dirty="0">
              <a:latin typeface="Corbel" panose="020B0503020204020204" pitchFamily="34" charset="0"/>
            </a:endParaRPr>
          </a:p>
          <a:p>
            <a:pPr marL="285750" indent="-285750">
              <a:buFont typeface="Arial" panose="020B0604020202020204" pitchFamily="34" charset="0"/>
              <a:buChar char="•"/>
            </a:pPr>
            <a:r>
              <a:rPr lang="en-GB" sz="2800" dirty="0">
                <a:latin typeface="Corbel" panose="020B0503020204020204" pitchFamily="34" charset="0"/>
              </a:rPr>
              <a:t>Communicating through arts</a:t>
            </a:r>
          </a:p>
          <a:p>
            <a:pPr marL="285750" indent="-285750">
              <a:buFont typeface="Arial" panose="020B0604020202020204" pitchFamily="34" charset="0"/>
              <a:buChar char="•"/>
            </a:pPr>
            <a:endParaRPr lang="en-GB" sz="3600" dirty="0">
              <a:latin typeface="Trebuchet MS" panose="020B06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9"/>
          <p:cNvSpPr txBox="1">
            <a:spLocks noGrp="1"/>
          </p:cNvSpPr>
          <p:nvPr>
            <p:ph type="title"/>
          </p:nvPr>
        </p:nvSpPr>
        <p:spPr>
          <a:xfrm>
            <a:off x="457200" y="222173"/>
            <a:ext cx="8361600" cy="1143000"/>
          </a:xfrm>
          <a:prstGeom prst="rect">
            <a:avLst/>
          </a:prstGeom>
        </p:spPr>
        <p:txBody>
          <a:bodyPr spcFirstLastPara="1" wrap="square" lIns="91425" tIns="45700" rIns="91425" bIns="45700" anchor="ctr" anchorCtr="0">
            <a:normAutofit fontScale="90000"/>
          </a:bodyPr>
          <a:lstStyle/>
          <a:p>
            <a:pPr marL="0" lvl="0" indent="0" rtl="0">
              <a:spcBef>
                <a:spcPts val="0"/>
              </a:spcBef>
              <a:spcAft>
                <a:spcPts val="0"/>
              </a:spcAft>
              <a:buNone/>
            </a:pPr>
            <a:r>
              <a:rPr lang="en-GB" dirty="0">
                <a:effectLst>
                  <a:outerShdw blurRad="38100" dist="38100" dir="2700000" algn="tl">
                    <a:srgbClr val="000000">
                      <a:alpha val="43137"/>
                    </a:srgbClr>
                  </a:outerShdw>
                </a:effectLst>
                <a:latin typeface="Corbel" panose="020B0503020204020204" pitchFamily="34" charset="0"/>
              </a:rPr>
              <a:t>Expressive Arts and Design: </a:t>
            </a:r>
            <a:endParaRPr dirty="0">
              <a:effectLst>
                <a:outerShdw blurRad="38100" dist="38100" dir="2700000" algn="tl">
                  <a:srgbClr val="000000">
                    <a:alpha val="43137"/>
                  </a:srgbClr>
                </a:outerShdw>
              </a:effectLst>
              <a:latin typeface="Corbel" panose="020B0503020204020204" pitchFamily="34" charset="0"/>
            </a:endParaRPr>
          </a:p>
          <a:p>
            <a:pPr marL="0" lvl="0" indent="0" rtl="0">
              <a:spcBef>
                <a:spcPts val="0"/>
              </a:spcBef>
              <a:spcAft>
                <a:spcPts val="0"/>
              </a:spcAft>
              <a:buClr>
                <a:schemeClr val="dk1"/>
              </a:buClr>
              <a:buSzPts val="990"/>
              <a:buFont typeface="Arial"/>
              <a:buNone/>
            </a:pPr>
            <a:r>
              <a:rPr lang="en-GB" dirty="0">
                <a:effectLst>
                  <a:outerShdw blurRad="38100" dist="38100" dir="2700000" algn="tl">
                    <a:srgbClr val="000000">
                      <a:alpha val="43137"/>
                    </a:srgbClr>
                  </a:outerShdw>
                </a:effectLst>
                <a:latin typeface="Corbel" panose="020B0503020204020204" pitchFamily="34" charset="0"/>
              </a:rPr>
              <a:t>How can you help?</a:t>
            </a:r>
            <a:endParaRPr dirty="0">
              <a:effectLst>
                <a:outerShdw blurRad="38100" dist="38100" dir="2700000" algn="tl">
                  <a:srgbClr val="000000">
                    <a:alpha val="43137"/>
                  </a:srgbClr>
                </a:outerShdw>
              </a:effectLst>
              <a:latin typeface="Corbel" panose="020B0503020204020204" pitchFamily="34" charset="0"/>
            </a:endParaRPr>
          </a:p>
        </p:txBody>
      </p:sp>
      <p:sp>
        <p:nvSpPr>
          <p:cNvPr id="218" name="Google Shape;218;p29"/>
          <p:cNvSpPr txBox="1">
            <a:spLocks noGrp="1"/>
          </p:cNvSpPr>
          <p:nvPr>
            <p:ph type="body" idx="1"/>
          </p:nvPr>
        </p:nvSpPr>
        <p:spPr>
          <a:xfrm>
            <a:off x="457200" y="1784450"/>
            <a:ext cx="8229600" cy="4526100"/>
          </a:xfrm>
          <a:prstGeom prst="rect">
            <a:avLst/>
          </a:prstGeom>
        </p:spPr>
        <p:txBody>
          <a:bodyPr spcFirstLastPara="1" wrap="square" lIns="91425" tIns="45700" rIns="91425" bIns="45700" anchor="t" anchorCtr="0">
            <a:normAutofit/>
          </a:bodyPr>
          <a:lstStyle/>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Talk with your child about</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their imaginative play and</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join in if possible!</a:t>
            </a: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Encourage them to be flexible</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in their thinking and use of</a:t>
            </a:r>
            <a:endParaRPr sz="2400" dirty="0">
              <a:latin typeface="Corbel" panose="020B0503020204020204" pitchFamily="34" charset="0"/>
              <a:ea typeface="Arial"/>
              <a:cs typeface="Arial"/>
              <a:sym typeface="Arial"/>
            </a:endParaRPr>
          </a:p>
          <a:p>
            <a:pPr marL="45720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materials.</a:t>
            </a:r>
            <a:endParaRPr sz="2400" dirty="0">
              <a:latin typeface="Corbel" panose="020B0503020204020204" pitchFamily="34" charset="0"/>
              <a:ea typeface="Arial"/>
              <a:cs typeface="Arial"/>
              <a:sym typeface="Arial"/>
            </a:endParaRPr>
          </a:p>
          <a:p>
            <a:pPr marL="419100" indent="-342900">
              <a:lnSpc>
                <a:spcPct val="115000"/>
              </a:lnSpc>
              <a:spcBef>
                <a:spcPts val="600"/>
              </a:spcBef>
              <a:buSzPts val="2400"/>
            </a:pPr>
            <a:r>
              <a:rPr lang="en-GB" sz="2400" dirty="0">
                <a:latin typeface="Corbel" panose="020B0503020204020204" pitchFamily="34" charset="0"/>
                <a:ea typeface="Arial"/>
                <a:cs typeface="Arial"/>
                <a:sym typeface="Arial"/>
              </a:rPr>
              <a:t>Praise them for their efforts or ideas </a:t>
            </a:r>
            <a:endParaRPr sz="2400" dirty="0">
              <a:latin typeface="Corbel" panose="020B0503020204020204" pitchFamily="34" charset="0"/>
              <a:ea typeface="Arial"/>
              <a:cs typeface="Arial"/>
              <a:sym typeface="Arial"/>
            </a:endParaRPr>
          </a:p>
          <a:p>
            <a:pPr marL="0" lvl="0" indent="0" algn="l" rtl="0">
              <a:lnSpc>
                <a:spcPct val="115000"/>
              </a:lnSpc>
              <a:spcBef>
                <a:spcPts val="600"/>
              </a:spcBef>
              <a:spcAft>
                <a:spcPts val="0"/>
              </a:spcAft>
              <a:buNone/>
            </a:pPr>
            <a:r>
              <a:rPr lang="en-GB" sz="2400" dirty="0">
                <a:latin typeface="Corbel" panose="020B0503020204020204" pitchFamily="34" charset="0"/>
                <a:ea typeface="Arial"/>
                <a:cs typeface="Arial"/>
                <a:sym typeface="Arial"/>
              </a:rPr>
              <a:t>     As well as the end product.</a:t>
            </a:r>
            <a:endParaRPr sz="2400" dirty="0">
              <a:latin typeface="Corbel" panose="020B0503020204020204" pitchFamily="34" charset="0"/>
              <a:ea typeface="Arial"/>
              <a:cs typeface="Arial"/>
              <a:sym typeface="Arial"/>
            </a:endParaRPr>
          </a:p>
          <a:p>
            <a:pPr marL="0" lvl="0" indent="0" algn="l" rtl="0">
              <a:spcBef>
                <a:spcPts val="360"/>
              </a:spcBef>
              <a:spcAft>
                <a:spcPts val="0"/>
              </a:spcAft>
              <a:buNone/>
            </a:pPr>
            <a:endParaRPr dirty="0">
              <a:latin typeface="Trebuchet MS" panose="020B0603020202020204" pitchFamily="34" charset="0"/>
            </a:endParaRPr>
          </a:p>
        </p:txBody>
      </p:sp>
      <p:pic>
        <p:nvPicPr>
          <p:cNvPr id="3" name="Picture 2">
            <a:extLst>
              <a:ext uri="{FF2B5EF4-FFF2-40B4-BE49-F238E27FC236}">
                <a16:creationId xmlns:a16="http://schemas.microsoft.com/office/drawing/2014/main" id="{0AB3F42F-7CA2-7436-6E43-5A539FE6B692}"/>
              </a:ext>
            </a:extLst>
          </p:cNvPr>
          <p:cNvPicPr>
            <a:picLocks noChangeAspect="1"/>
          </p:cNvPicPr>
          <p:nvPr/>
        </p:nvPicPr>
        <p:blipFill>
          <a:blip r:embed="rId3"/>
          <a:stretch>
            <a:fillRect/>
          </a:stretch>
        </p:blipFill>
        <p:spPr>
          <a:xfrm>
            <a:off x="5436096" y="1556792"/>
            <a:ext cx="3034680" cy="2373201"/>
          </a:xfrm>
          <a:prstGeom prst="rect">
            <a:avLst/>
          </a:prstGeom>
        </p:spPr>
      </p:pic>
      <p:pic>
        <p:nvPicPr>
          <p:cNvPr id="5" name="Picture 4">
            <a:extLst>
              <a:ext uri="{FF2B5EF4-FFF2-40B4-BE49-F238E27FC236}">
                <a16:creationId xmlns:a16="http://schemas.microsoft.com/office/drawing/2014/main" id="{B549B41B-03FE-1D94-49D5-9B51D7FA8382}"/>
              </a:ext>
            </a:extLst>
          </p:cNvPr>
          <p:cNvPicPr>
            <a:picLocks noChangeAspect="1"/>
          </p:cNvPicPr>
          <p:nvPr/>
        </p:nvPicPr>
        <p:blipFill>
          <a:blip r:embed="rId4"/>
          <a:stretch>
            <a:fillRect/>
          </a:stretch>
        </p:blipFill>
        <p:spPr>
          <a:xfrm>
            <a:off x="6396065" y="4121612"/>
            <a:ext cx="2263093" cy="246665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692696"/>
            <a:ext cx="8229600" cy="4972008"/>
          </a:xfrm>
        </p:spPr>
        <p:txBody>
          <a:bodyPr>
            <a:noAutofit/>
          </a:bodyPr>
          <a:lstStyle/>
          <a:p>
            <a:pPr algn="ctr">
              <a:lnSpc>
                <a:spcPct val="170000"/>
              </a:lnSpc>
              <a:buNone/>
            </a:pPr>
            <a:r>
              <a:rPr lang="en-GB" sz="1800" b="1" dirty="0" smtClean="0">
                <a:latin typeface="Corbel" panose="020B0503020204020204" pitchFamily="34" charset="0"/>
              </a:rPr>
              <a:t>8.30 </a:t>
            </a:r>
            <a:r>
              <a:rPr lang="en-GB" sz="1800" b="1" dirty="0">
                <a:latin typeface="Corbel" panose="020B0503020204020204" pitchFamily="34" charset="0"/>
              </a:rPr>
              <a:t>Gates </a:t>
            </a:r>
            <a:r>
              <a:rPr lang="en-GB" sz="1800" b="1" dirty="0" smtClean="0">
                <a:latin typeface="Corbel" panose="020B0503020204020204" pitchFamily="34" charset="0"/>
              </a:rPr>
              <a:t>open, children come in independently </a:t>
            </a:r>
            <a:r>
              <a:rPr lang="en-GB" sz="1800" b="1" dirty="0">
                <a:latin typeface="Corbel" panose="020B0503020204020204" pitchFamily="34" charset="0"/>
              </a:rPr>
              <a:t>and </a:t>
            </a:r>
            <a:r>
              <a:rPr lang="en-GB" sz="1800" b="1" dirty="0" smtClean="0">
                <a:latin typeface="Corbel" panose="020B0503020204020204" pitchFamily="34" charset="0"/>
              </a:rPr>
              <a:t>put things away</a:t>
            </a:r>
            <a:endParaRPr lang="en-GB" sz="1800" dirty="0">
              <a:latin typeface="Corbel" panose="020B0503020204020204" pitchFamily="34" charset="0"/>
            </a:endParaRPr>
          </a:p>
          <a:p>
            <a:pPr algn="ctr">
              <a:lnSpc>
                <a:spcPct val="170000"/>
              </a:lnSpc>
              <a:buNone/>
            </a:pPr>
            <a:r>
              <a:rPr lang="en-GB" sz="1800" b="1" dirty="0" smtClean="0">
                <a:latin typeface="Corbel" panose="020B0503020204020204" pitchFamily="34" charset="0"/>
              </a:rPr>
              <a:t>8.30-8.50 </a:t>
            </a:r>
            <a:r>
              <a:rPr lang="en-GB" sz="1800" dirty="0" smtClean="0">
                <a:latin typeface="Corbel" panose="020B0503020204020204" pitchFamily="34" charset="0"/>
              </a:rPr>
              <a:t> </a:t>
            </a:r>
            <a:r>
              <a:rPr lang="en-GB" sz="1800" dirty="0">
                <a:latin typeface="Corbel" panose="020B0503020204020204" pitchFamily="34" charset="0"/>
              </a:rPr>
              <a:t>Self-initiated play inside</a:t>
            </a:r>
          </a:p>
          <a:p>
            <a:pPr algn="ctr">
              <a:lnSpc>
                <a:spcPct val="170000"/>
              </a:lnSpc>
              <a:buNone/>
            </a:pPr>
            <a:r>
              <a:rPr lang="en-GB" sz="1800" b="1" dirty="0">
                <a:latin typeface="Corbel" panose="020B0503020204020204" pitchFamily="34" charset="0"/>
              </a:rPr>
              <a:t>9.00-9.20</a:t>
            </a:r>
            <a:r>
              <a:rPr lang="en-GB" sz="1800" dirty="0">
                <a:latin typeface="Corbel" panose="020B0503020204020204" pitchFamily="34" charset="0"/>
              </a:rPr>
              <a:t> Together time </a:t>
            </a:r>
            <a:r>
              <a:rPr lang="en-GB" sz="1800" dirty="0" smtClean="0">
                <a:latin typeface="Corbel" panose="020B0503020204020204" pitchFamily="34" charset="0"/>
              </a:rPr>
              <a:t>and </a:t>
            </a:r>
            <a:r>
              <a:rPr lang="en-GB" sz="1800" dirty="0">
                <a:latin typeface="Corbel" panose="020B0503020204020204" pitchFamily="34" charset="0"/>
              </a:rPr>
              <a:t>phonics </a:t>
            </a:r>
          </a:p>
          <a:p>
            <a:pPr algn="ctr">
              <a:lnSpc>
                <a:spcPct val="170000"/>
              </a:lnSpc>
              <a:buNone/>
            </a:pPr>
            <a:r>
              <a:rPr lang="en-GB" sz="1800" b="1" dirty="0">
                <a:latin typeface="Corbel" panose="020B0503020204020204" pitchFamily="34" charset="0"/>
              </a:rPr>
              <a:t>9.20-11.40</a:t>
            </a:r>
            <a:r>
              <a:rPr lang="en-GB" sz="1800" dirty="0">
                <a:latin typeface="Corbel" panose="020B0503020204020204" pitchFamily="34" charset="0"/>
              </a:rPr>
              <a:t>  Teacher led focus groups / self-initiated learning inside and outside</a:t>
            </a:r>
          </a:p>
          <a:p>
            <a:pPr algn="ctr">
              <a:lnSpc>
                <a:spcPct val="170000"/>
              </a:lnSpc>
              <a:buNone/>
            </a:pPr>
            <a:r>
              <a:rPr lang="en-GB" sz="1800" b="1" dirty="0">
                <a:latin typeface="Corbel" panose="020B0503020204020204" pitchFamily="34" charset="0"/>
              </a:rPr>
              <a:t>10:30 </a:t>
            </a:r>
            <a:r>
              <a:rPr lang="en-GB" sz="1800" dirty="0">
                <a:latin typeface="Corbel" panose="020B0503020204020204" pitchFamily="34" charset="0"/>
              </a:rPr>
              <a:t>Healthy snack and milk time </a:t>
            </a:r>
          </a:p>
          <a:p>
            <a:pPr algn="ctr">
              <a:lnSpc>
                <a:spcPct val="170000"/>
              </a:lnSpc>
              <a:buNone/>
            </a:pPr>
            <a:r>
              <a:rPr lang="en-GB" sz="1800" b="1" dirty="0">
                <a:latin typeface="Corbel" panose="020B0503020204020204" pitchFamily="34" charset="0"/>
              </a:rPr>
              <a:t>11.40</a:t>
            </a:r>
            <a:r>
              <a:rPr lang="en-GB" sz="1800" dirty="0">
                <a:latin typeface="Corbel" panose="020B0503020204020204" pitchFamily="34" charset="0"/>
              </a:rPr>
              <a:t> Maths</a:t>
            </a:r>
          </a:p>
          <a:p>
            <a:pPr algn="ctr">
              <a:lnSpc>
                <a:spcPct val="170000"/>
              </a:lnSpc>
              <a:buNone/>
            </a:pPr>
            <a:r>
              <a:rPr lang="en-GB" sz="1800" b="1" dirty="0">
                <a:latin typeface="Corbel" panose="020B0503020204020204" pitchFamily="34" charset="0"/>
              </a:rPr>
              <a:t>12:00-1:00</a:t>
            </a:r>
            <a:r>
              <a:rPr lang="en-GB" sz="1800" dirty="0">
                <a:latin typeface="Corbel" panose="020B0503020204020204" pitchFamily="34" charset="0"/>
              </a:rPr>
              <a:t> Lunch time </a:t>
            </a:r>
          </a:p>
          <a:p>
            <a:pPr algn="ctr">
              <a:lnSpc>
                <a:spcPct val="170000"/>
              </a:lnSpc>
              <a:buNone/>
            </a:pPr>
            <a:r>
              <a:rPr lang="en-GB" sz="1800" b="1" dirty="0">
                <a:latin typeface="Corbel" panose="020B0503020204020204" pitchFamily="34" charset="0"/>
              </a:rPr>
              <a:t>1:00-1:10</a:t>
            </a:r>
            <a:r>
              <a:rPr lang="en-GB" sz="1800" dirty="0">
                <a:latin typeface="Corbel" panose="020B0503020204020204" pitchFamily="34" charset="0"/>
              </a:rPr>
              <a:t> Register and story </a:t>
            </a:r>
            <a:r>
              <a:rPr lang="en-GB" sz="1800" dirty="0" smtClean="0">
                <a:latin typeface="Corbel" panose="020B0503020204020204" pitchFamily="34" charset="0"/>
              </a:rPr>
              <a:t>time</a:t>
            </a:r>
            <a:endParaRPr lang="en-GB" sz="1800" dirty="0">
              <a:latin typeface="Corbel" panose="020B0503020204020204" pitchFamily="34" charset="0"/>
            </a:endParaRPr>
          </a:p>
          <a:p>
            <a:pPr algn="ctr">
              <a:lnSpc>
                <a:spcPct val="170000"/>
              </a:lnSpc>
              <a:buNone/>
            </a:pPr>
            <a:r>
              <a:rPr lang="en-GB" sz="1800" b="1" dirty="0">
                <a:latin typeface="Corbel" panose="020B0503020204020204" pitchFamily="34" charset="0"/>
              </a:rPr>
              <a:t>1.15-2.40</a:t>
            </a:r>
            <a:r>
              <a:rPr lang="en-GB" sz="1800" dirty="0">
                <a:latin typeface="Corbel" panose="020B0503020204020204" pitchFamily="34" charset="0"/>
              </a:rPr>
              <a:t> 1:1 Reading, teacher led focus groups /self-initiated learning </a:t>
            </a:r>
          </a:p>
          <a:p>
            <a:pPr algn="ctr">
              <a:lnSpc>
                <a:spcPct val="170000"/>
              </a:lnSpc>
              <a:buNone/>
            </a:pPr>
            <a:r>
              <a:rPr lang="en-GB" sz="1800" b="1" dirty="0">
                <a:latin typeface="Corbel" panose="020B0503020204020204" pitchFamily="34" charset="0"/>
              </a:rPr>
              <a:t>2.40-3.15 </a:t>
            </a:r>
            <a:r>
              <a:rPr lang="en-GB" sz="1800" dirty="0">
                <a:latin typeface="Corbel" panose="020B0503020204020204" pitchFamily="34" charset="0"/>
              </a:rPr>
              <a:t>Collective worship/ Story and singing time </a:t>
            </a:r>
          </a:p>
          <a:p>
            <a:pPr algn="ctr">
              <a:lnSpc>
                <a:spcPct val="170000"/>
              </a:lnSpc>
              <a:buNone/>
            </a:pPr>
            <a:r>
              <a:rPr lang="en-GB" sz="1800" dirty="0" smtClean="0">
                <a:latin typeface="Corbel" panose="020B0503020204020204" pitchFamily="34" charset="0"/>
              </a:rPr>
              <a:t>(3.15 please </a:t>
            </a:r>
            <a:r>
              <a:rPr lang="en-GB" sz="1800" dirty="0">
                <a:latin typeface="Corbel" panose="020B0503020204020204" pitchFamily="34" charset="0"/>
              </a:rPr>
              <a:t>wait outside school to collect your child)</a:t>
            </a:r>
          </a:p>
        </p:txBody>
      </p:sp>
      <p:sp>
        <p:nvSpPr>
          <p:cNvPr id="3" name="Title 2"/>
          <p:cNvSpPr>
            <a:spLocks noGrp="1"/>
          </p:cNvSpPr>
          <p:nvPr>
            <p:ph type="title"/>
          </p:nvPr>
        </p:nvSpPr>
        <p:spPr>
          <a:xfrm>
            <a:off x="251520" y="-26276"/>
            <a:ext cx="8229600" cy="1143000"/>
          </a:xfrm>
        </p:spPr>
        <p:txBody>
          <a:bodyPr>
            <a:normAutofit/>
          </a:bodyPr>
          <a:lstStyle/>
          <a:p>
            <a:r>
              <a:rPr lang="en-GB" sz="3700" dirty="0">
                <a:effectLst>
                  <a:outerShdw blurRad="38100" dist="38100" dir="2700000" algn="tl">
                    <a:srgbClr val="000000">
                      <a:alpha val="43137"/>
                    </a:srgbClr>
                  </a:outerShdw>
                </a:effectLst>
                <a:latin typeface="Corbel" panose="020B0503020204020204" pitchFamily="34" charset="0"/>
              </a:rPr>
              <a:t>A day in </a:t>
            </a:r>
            <a:r>
              <a:rPr lang="en-GB" sz="3700" dirty="0" smtClean="0">
                <a:effectLst>
                  <a:outerShdw blurRad="38100" dist="38100" dir="2700000" algn="tl">
                    <a:srgbClr val="000000">
                      <a:alpha val="43137"/>
                    </a:srgbClr>
                  </a:outerShdw>
                </a:effectLst>
                <a:latin typeface="Corbel" panose="020B0503020204020204" pitchFamily="34" charset="0"/>
              </a:rPr>
              <a:t>Duckling</a:t>
            </a:r>
            <a:r>
              <a:rPr lang="en-GB" sz="3700" dirty="0" smtClean="0">
                <a:effectLst>
                  <a:outerShdw blurRad="38100" dist="38100" dir="2700000" algn="tl">
                    <a:srgbClr val="000000">
                      <a:alpha val="43137"/>
                    </a:srgbClr>
                  </a:outerShdw>
                </a:effectLst>
                <a:latin typeface="Corbel" panose="020B0503020204020204" pitchFamily="34" charset="0"/>
              </a:rPr>
              <a:t> </a:t>
            </a:r>
            <a:r>
              <a:rPr lang="en-GB" sz="3700" dirty="0">
                <a:effectLst>
                  <a:outerShdw blurRad="38100" dist="38100" dir="2700000" algn="tl">
                    <a:srgbClr val="000000">
                      <a:alpha val="43137"/>
                    </a:srgbClr>
                  </a:outerShdw>
                </a:effectLst>
                <a:latin typeface="Corbel" panose="020B0503020204020204" pitchFamily="34" charset="0"/>
              </a:rPr>
              <a:t>Class…</a:t>
            </a:r>
          </a:p>
        </p:txBody>
      </p:sp>
      <p:pic>
        <p:nvPicPr>
          <p:cNvPr id="5" name="Picture 4">
            <a:extLst>
              <a:ext uri="{FF2B5EF4-FFF2-40B4-BE49-F238E27FC236}">
                <a16:creationId xmlns:a16="http://schemas.microsoft.com/office/drawing/2014/main" id="{D03EBDDC-A270-8D4C-828D-F75CC585672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7764" y="0"/>
            <a:ext cx="1116724" cy="1116724"/>
          </a:xfrm>
          <a:prstGeom prst="rect">
            <a:avLst/>
          </a:prstGeom>
          <a:noFill/>
          <a:ln>
            <a:noFill/>
          </a:ln>
        </p:spPr>
      </p:pic>
    </p:spTree>
    <p:extLst>
      <p:ext uri="{BB962C8B-B14F-4D97-AF65-F5344CB8AC3E}">
        <p14:creationId xmlns:p14="http://schemas.microsoft.com/office/powerpoint/2010/main" val="10136212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24768D-25A5-415E-1E2F-78E3C2820AF4}"/>
              </a:ext>
            </a:extLst>
          </p:cNvPr>
          <p:cNvSpPr txBox="1"/>
          <p:nvPr/>
        </p:nvSpPr>
        <p:spPr>
          <a:xfrm>
            <a:off x="611560" y="397694"/>
            <a:ext cx="6264696" cy="661720"/>
          </a:xfrm>
          <a:prstGeom prst="rect">
            <a:avLst/>
          </a:prstGeom>
          <a:noFill/>
        </p:spPr>
        <p:txBody>
          <a:bodyPr wrap="square">
            <a:spAutoFit/>
          </a:bodyPr>
          <a:lstStyle/>
          <a:p>
            <a:r>
              <a:rPr lang="en-GB" sz="3700" b="1" dirty="0">
                <a:effectLst>
                  <a:outerShdw blurRad="38100" dist="38100" dir="2700000" algn="tl">
                    <a:srgbClr val="000000">
                      <a:alpha val="43137"/>
                    </a:srgbClr>
                  </a:outerShdw>
                </a:effectLst>
                <a:latin typeface="Corbel" panose="020B0503020204020204" pitchFamily="34" charset="0"/>
              </a:rPr>
              <a:t>PE at Clapham and </a:t>
            </a:r>
            <a:r>
              <a:rPr lang="en-GB" sz="3700" b="1" dirty="0" smtClean="0">
                <a:effectLst>
                  <a:outerShdw blurRad="38100" dist="38100" dir="2700000" algn="tl">
                    <a:srgbClr val="000000">
                      <a:alpha val="43137"/>
                    </a:srgbClr>
                  </a:outerShdw>
                </a:effectLst>
                <a:latin typeface="Corbel" panose="020B0503020204020204" pitchFamily="34" charset="0"/>
              </a:rPr>
              <a:t>Patching:</a:t>
            </a:r>
            <a:endParaRPr lang="en-GB" sz="3700" b="1" dirty="0">
              <a:effectLst>
                <a:outerShdw blurRad="38100" dist="38100" dir="2700000" algn="tl">
                  <a:srgbClr val="000000">
                    <a:alpha val="43137"/>
                  </a:srgbClr>
                </a:outerShdw>
              </a:effectLst>
              <a:latin typeface="Corbel" panose="020B0503020204020204" pitchFamily="34" charset="0"/>
            </a:endParaRPr>
          </a:p>
        </p:txBody>
      </p:sp>
      <p:sp>
        <p:nvSpPr>
          <p:cNvPr id="6" name="TextBox 5">
            <a:extLst>
              <a:ext uri="{FF2B5EF4-FFF2-40B4-BE49-F238E27FC236}">
                <a16:creationId xmlns:a16="http://schemas.microsoft.com/office/drawing/2014/main" id="{ADC84106-4A33-5FD4-148A-F078DDEB30CD}"/>
              </a:ext>
            </a:extLst>
          </p:cNvPr>
          <p:cNvSpPr txBox="1"/>
          <p:nvPr/>
        </p:nvSpPr>
        <p:spPr>
          <a:xfrm>
            <a:off x="611560" y="1628800"/>
            <a:ext cx="8083586" cy="1200329"/>
          </a:xfrm>
          <a:prstGeom prst="rect">
            <a:avLst/>
          </a:prstGeom>
          <a:noFill/>
        </p:spPr>
        <p:txBody>
          <a:bodyPr wrap="square" rtlCol="0">
            <a:spAutoFit/>
          </a:bodyPr>
          <a:lstStyle/>
          <a:p>
            <a:r>
              <a:rPr lang="en-GB" sz="2400" dirty="0">
                <a:latin typeface="Corbel" panose="020B0503020204020204" pitchFamily="34" charset="0"/>
              </a:rPr>
              <a:t>Our PE day is Thursday.</a:t>
            </a:r>
          </a:p>
          <a:p>
            <a:r>
              <a:rPr lang="en-GB" sz="2400" dirty="0">
                <a:latin typeface="Corbel" panose="020B0503020204020204" pitchFamily="34" charset="0"/>
              </a:rPr>
              <a:t>Children keep their PE kit in school and get changed at school.</a:t>
            </a:r>
          </a:p>
          <a:p>
            <a:endParaRPr lang="en-GB" sz="2400" dirty="0">
              <a:latin typeface="Corbel" panose="020B0503020204020204" pitchFamily="34" charset="0"/>
            </a:endParaRPr>
          </a:p>
        </p:txBody>
      </p:sp>
      <p:pic>
        <p:nvPicPr>
          <p:cNvPr id="7" name="Picture 6">
            <a:extLst>
              <a:ext uri="{FF2B5EF4-FFF2-40B4-BE49-F238E27FC236}">
                <a16:creationId xmlns:a16="http://schemas.microsoft.com/office/drawing/2014/main" id="{EF10F8D7-C617-9BEC-C688-0C825BC1F95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147776"/>
            <a:ext cx="1242566" cy="1242566"/>
          </a:xfrm>
          <a:prstGeom prst="rect">
            <a:avLst/>
          </a:prstGeom>
          <a:noFill/>
          <a:ln>
            <a:noFill/>
          </a:ln>
        </p:spPr>
      </p:pic>
      <p:pic>
        <p:nvPicPr>
          <p:cNvPr id="5122" name="Picture 2">
            <a:extLst>
              <a:ext uri="{FF2B5EF4-FFF2-40B4-BE49-F238E27FC236}">
                <a16:creationId xmlns:a16="http://schemas.microsoft.com/office/drawing/2014/main" id="{FC752B47-040A-A552-2B31-B55FCB88A43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057" b="39888"/>
          <a:stretch/>
        </p:blipFill>
        <p:spPr bwMode="auto">
          <a:xfrm>
            <a:off x="1267471" y="2924944"/>
            <a:ext cx="6950148" cy="3334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9631205"/>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3027A95-290C-2124-06B1-898161994E3A}"/>
              </a:ext>
            </a:extLst>
          </p:cNvPr>
          <p:cNvSpPr txBox="1">
            <a:spLocks/>
          </p:cNvSpPr>
          <p:nvPr/>
        </p:nvSpPr>
        <p:spPr>
          <a:xfrm>
            <a:off x="457200" y="274638"/>
            <a:ext cx="8229600" cy="1143000"/>
          </a:xfrm>
          <a:prstGeom prst="rect">
            <a:avLst/>
          </a:prstGeom>
        </p:spPr>
        <p:txBody>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3700" dirty="0">
                <a:latin typeface="Corbel" panose="020B0503020204020204" pitchFamily="34" charset="0"/>
              </a:rPr>
              <a:t>Phonics at Clapham and </a:t>
            </a:r>
            <a:r>
              <a:rPr lang="en-US" sz="3700" dirty="0" smtClean="0">
                <a:latin typeface="Corbel" panose="020B0503020204020204" pitchFamily="34" charset="0"/>
              </a:rPr>
              <a:t>Patching:</a:t>
            </a:r>
            <a:endParaRPr lang="en-GB" sz="3700" dirty="0">
              <a:latin typeface="Corbel" panose="020B0503020204020204" pitchFamily="34" charset="0"/>
            </a:endParaRPr>
          </a:p>
        </p:txBody>
      </p:sp>
      <p:pic>
        <p:nvPicPr>
          <p:cNvPr id="5" name="Picture 4">
            <a:extLst>
              <a:ext uri="{FF2B5EF4-FFF2-40B4-BE49-F238E27FC236}">
                <a16:creationId xmlns:a16="http://schemas.microsoft.com/office/drawing/2014/main" id="{A6322CE2-27B2-FEE3-158D-B69E715E0B69}"/>
              </a:ext>
            </a:extLst>
          </p:cNvPr>
          <p:cNvPicPr>
            <a:picLocks noChangeAspect="1"/>
          </p:cNvPicPr>
          <p:nvPr/>
        </p:nvPicPr>
        <p:blipFill>
          <a:blip r:embed="rId2"/>
          <a:stretch>
            <a:fillRect/>
          </a:stretch>
        </p:blipFill>
        <p:spPr>
          <a:xfrm>
            <a:off x="4505647" y="1523839"/>
            <a:ext cx="4314825" cy="3267075"/>
          </a:xfrm>
          <a:prstGeom prst="rect">
            <a:avLst/>
          </a:prstGeom>
        </p:spPr>
      </p:pic>
      <p:pic>
        <p:nvPicPr>
          <p:cNvPr id="7" name="Picture 6">
            <a:extLst>
              <a:ext uri="{FF2B5EF4-FFF2-40B4-BE49-F238E27FC236}">
                <a16:creationId xmlns:a16="http://schemas.microsoft.com/office/drawing/2014/main" id="{1FB72713-D20C-8130-82F8-50E04E9E75FF}"/>
              </a:ext>
            </a:extLst>
          </p:cNvPr>
          <p:cNvPicPr>
            <a:picLocks noChangeAspect="1"/>
          </p:cNvPicPr>
          <p:nvPr/>
        </p:nvPicPr>
        <p:blipFill>
          <a:blip r:embed="rId3"/>
          <a:stretch>
            <a:fillRect/>
          </a:stretch>
        </p:blipFill>
        <p:spPr>
          <a:xfrm>
            <a:off x="3563888" y="4790914"/>
            <a:ext cx="2016224" cy="2072753"/>
          </a:xfrm>
          <a:prstGeom prst="rect">
            <a:avLst/>
          </a:prstGeom>
        </p:spPr>
      </p:pic>
      <p:sp>
        <p:nvSpPr>
          <p:cNvPr id="8" name="TextBox 7">
            <a:extLst>
              <a:ext uri="{FF2B5EF4-FFF2-40B4-BE49-F238E27FC236}">
                <a16:creationId xmlns:a16="http://schemas.microsoft.com/office/drawing/2014/main" id="{6DC5F473-B211-4AA8-32EC-1FC00A3757BE}"/>
              </a:ext>
            </a:extLst>
          </p:cNvPr>
          <p:cNvSpPr txBox="1"/>
          <p:nvPr/>
        </p:nvSpPr>
        <p:spPr>
          <a:xfrm>
            <a:off x="323528" y="1556792"/>
            <a:ext cx="3888431" cy="3970318"/>
          </a:xfrm>
          <a:prstGeom prst="rect">
            <a:avLst/>
          </a:prstGeom>
          <a:noFill/>
        </p:spPr>
        <p:txBody>
          <a:bodyPr wrap="square" rtlCol="0">
            <a:spAutoFit/>
          </a:bodyPr>
          <a:lstStyle/>
          <a:p>
            <a:r>
              <a:rPr lang="en-GB" sz="2800" dirty="0">
                <a:latin typeface="Corbel" panose="020B0503020204020204" pitchFamily="34" charset="0"/>
              </a:rPr>
              <a:t>We have chosen to use the Little </a:t>
            </a:r>
            <a:r>
              <a:rPr lang="en-GB" sz="2800" dirty="0" err="1">
                <a:latin typeface="Corbel" panose="020B0503020204020204" pitchFamily="34" charset="0"/>
              </a:rPr>
              <a:t>Wandle</a:t>
            </a:r>
            <a:r>
              <a:rPr lang="en-GB" sz="2800" dirty="0">
                <a:latin typeface="Corbel" panose="020B0503020204020204" pitchFamily="34" charset="0"/>
              </a:rPr>
              <a:t> Letters and Sounds for our phonic teaching.</a:t>
            </a:r>
          </a:p>
          <a:p>
            <a:endParaRPr lang="en-GB" sz="2800" dirty="0">
              <a:latin typeface="Corbel" panose="020B0503020204020204" pitchFamily="34" charset="0"/>
            </a:endParaRPr>
          </a:p>
          <a:p>
            <a:r>
              <a:rPr lang="en-GB" sz="2800" dirty="0">
                <a:latin typeface="Corbel" panose="020B0503020204020204" pitchFamily="34" charset="0"/>
              </a:rPr>
              <a:t>There will be a parent workshop at the start of next term for more information. </a:t>
            </a:r>
          </a:p>
        </p:txBody>
      </p:sp>
      <p:pic>
        <p:nvPicPr>
          <p:cNvPr id="6" name="Picture 5">
            <a:extLst>
              <a:ext uri="{FF2B5EF4-FFF2-40B4-BE49-F238E27FC236}">
                <a16:creationId xmlns:a16="http://schemas.microsoft.com/office/drawing/2014/main" id="{5F320545-36CB-8332-5667-536E941E41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288" y="5013176"/>
            <a:ext cx="1512168" cy="1512168"/>
          </a:xfrm>
          <a:prstGeom prst="rect">
            <a:avLst/>
          </a:prstGeom>
          <a:noFill/>
          <a:ln>
            <a:noFill/>
          </a:ln>
        </p:spPr>
      </p:pic>
    </p:spTree>
    <p:extLst>
      <p:ext uri="{BB962C8B-B14F-4D97-AF65-F5344CB8AC3E}">
        <p14:creationId xmlns:p14="http://schemas.microsoft.com/office/powerpoint/2010/main" val="790834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2DBDE64-A0BF-2625-72A4-D510CFD6B96F}"/>
              </a:ext>
            </a:extLst>
          </p:cNvPr>
          <p:cNvPicPr>
            <a:picLocks noChangeAspect="1"/>
          </p:cNvPicPr>
          <p:nvPr/>
        </p:nvPicPr>
        <p:blipFill>
          <a:blip r:embed="rId2"/>
          <a:stretch>
            <a:fillRect/>
          </a:stretch>
        </p:blipFill>
        <p:spPr>
          <a:xfrm>
            <a:off x="4860032" y="4653136"/>
            <a:ext cx="4095750" cy="1171575"/>
          </a:xfrm>
          <a:prstGeom prst="rect">
            <a:avLst/>
          </a:prstGeom>
        </p:spPr>
      </p:pic>
      <p:pic>
        <p:nvPicPr>
          <p:cNvPr id="4" name="Picture 3">
            <a:extLst>
              <a:ext uri="{FF2B5EF4-FFF2-40B4-BE49-F238E27FC236}">
                <a16:creationId xmlns:a16="http://schemas.microsoft.com/office/drawing/2014/main" id="{02FCFAA8-E928-9C1D-217C-DC41DF302E0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6336" y="147776"/>
            <a:ext cx="1242566" cy="1242566"/>
          </a:xfrm>
          <a:prstGeom prst="rect">
            <a:avLst/>
          </a:prstGeom>
          <a:noFill/>
          <a:ln>
            <a:noFill/>
          </a:ln>
        </p:spPr>
      </p:pic>
      <p:sp>
        <p:nvSpPr>
          <p:cNvPr id="6" name="TextBox 5">
            <a:extLst>
              <a:ext uri="{FF2B5EF4-FFF2-40B4-BE49-F238E27FC236}">
                <a16:creationId xmlns:a16="http://schemas.microsoft.com/office/drawing/2014/main" id="{C18081D4-8BD5-2C17-F1EB-7D6CAB393EF5}"/>
              </a:ext>
            </a:extLst>
          </p:cNvPr>
          <p:cNvSpPr txBox="1"/>
          <p:nvPr/>
        </p:nvSpPr>
        <p:spPr>
          <a:xfrm>
            <a:off x="467544" y="409888"/>
            <a:ext cx="7128792" cy="1231106"/>
          </a:xfrm>
          <a:prstGeom prst="rect">
            <a:avLst/>
          </a:prstGeom>
          <a:noFill/>
        </p:spPr>
        <p:txBody>
          <a:bodyPr wrap="square">
            <a:spAutoFit/>
          </a:bodyPr>
          <a:lstStyle/>
          <a:p>
            <a:r>
              <a:rPr lang="en-US" sz="3700" b="1" dirty="0">
                <a:effectLst>
                  <a:outerShdw blurRad="38100" dist="38100" dir="2700000" algn="tl">
                    <a:srgbClr val="000000">
                      <a:alpha val="43137"/>
                    </a:srgbClr>
                  </a:outerShdw>
                </a:effectLst>
                <a:latin typeface="Corbel" panose="020B0503020204020204" pitchFamily="34" charset="0"/>
              </a:rPr>
              <a:t>Assessment at Clapham and </a:t>
            </a:r>
            <a:r>
              <a:rPr lang="en-US" sz="3700" b="1" dirty="0" smtClean="0">
                <a:effectLst>
                  <a:outerShdw blurRad="38100" dist="38100" dir="2700000" algn="tl">
                    <a:srgbClr val="000000">
                      <a:alpha val="43137"/>
                    </a:srgbClr>
                  </a:outerShdw>
                </a:effectLst>
                <a:latin typeface="Corbel" panose="020B0503020204020204" pitchFamily="34" charset="0"/>
              </a:rPr>
              <a:t>Patching:</a:t>
            </a:r>
            <a:endParaRPr lang="en-GB" sz="3700" b="1" dirty="0">
              <a:effectLst>
                <a:outerShdw blurRad="38100" dist="38100" dir="2700000" algn="tl">
                  <a:srgbClr val="000000">
                    <a:alpha val="43137"/>
                  </a:srgbClr>
                </a:outerShdw>
              </a:effectLst>
              <a:latin typeface="Corbel" panose="020B0503020204020204" pitchFamily="34" charset="0"/>
            </a:endParaRPr>
          </a:p>
        </p:txBody>
      </p:sp>
      <p:sp>
        <p:nvSpPr>
          <p:cNvPr id="7" name="TextBox 6">
            <a:extLst>
              <a:ext uri="{FF2B5EF4-FFF2-40B4-BE49-F238E27FC236}">
                <a16:creationId xmlns:a16="http://schemas.microsoft.com/office/drawing/2014/main" id="{577115A3-615A-E00A-0A31-A2CA02C63A88}"/>
              </a:ext>
            </a:extLst>
          </p:cNvPr>
          <p:cNvSpPr txBox="1"/>
          <p:nvPr/>
        </p:nvSpPr>
        <p:spPr>
          <a:xfrm>
            <a:off x="440755" y="1821409"/>
            <a:ext cx="7776864" cy="830997"/>
          </a:xfrm>
          <a:prstGeom prst="rect">
            <a:avLst/>
          </a:prstGeom>
          <a:noFill/>
        </p:spPr>
        <p:txBody>
          <a:bodyPr wrap="square" rtlCol="0">
            <a:spAutoFit/>
          </a:bodyPr>
          <a:lstStyle/>
          <a:p>
            <a:r>
              <a:rPr lang="en-GB" sz="2400" dirty="0">
                <a:latin typeface="Corbel" panose="020B0503020204020204" pitchFamily="34" charset="0"/>
              </a:rPr>
              <a:t>When we have got to know your children a bit better, they will participate in the Reception baseline assessment.</a:t>
            </a:r>
          </a:p>
        </p:txBody>
      </p:sp>
      <p:sp>
        <p:nvSpPr>
          <p:cNvPr id="8" name="TextBox 7">
            <a:extLst>
              <a:ext uri="{FF2B5EF4-FFF2-40B4-BE49-F238E27FC236}">
                <a16:creationId xmlns:a16="http://schemas.microsoft.com/office/drawing/2014/main" id="{DACAB5F8-DDB6-49BE-5C2C-F78065C268E4}"/>
              </a:ext>
            </a:extLst>
          </p:cNvPr>
          <p:cNvSpPr txBox="1"/>
          <p:nvPr/>
        </p:nvSpPr>
        <p:spPr>
          <a:xfrm>
            <a:off x="406406" y="3233755"/>
            <a:ext cx="6984776" cy="1200329"/>
          </a:xfrm>
          <a:prstGeom prst="rect">
            <a:avLst/>
          </a:prstGeom>
          <a:noFill/>
        </p:spPr>
        <p:txBody>
          <a:bodyPr wrap="square" rtlCol="0">
            <a:spAutoFit/>
          </a:bodyPr>
          <a:lstStyle/>
          <a:p>
            <a:r>
              <a:rPr lang="en-GB" sz="2400" dirty="0">
                <a:latin typeface="Corbel" panose="020B0503020204020204" pitchFamily="34" charset="0"/>
              </a:rPr>
              <a:t>We will use the Tapestry online Learning Journal and a Learning Journal in school, throughout the year, to make observations on progress. </a:t>
            </a:r>
          </a:p>
        </p:txBody>
      </p:sp>
      <p:sp>
        <p:nvSpPr>
          <p:cNvPr id="9" name="TextBox 8">
            <a:extLst>
              <a:ext uri="{FF2B5EF4-FFF2-40B4-BE49-F238E27FC236}">
                <a16:creationId xmlns:a16="http://schemas.microsoft.com/office/drawing/2014/main" id="{368E9889-A7F1-0864-90AD-3C1A90E4D6DB}"/>
              </a:ext>
            </a:extLst>
          </p:cNvPr>
          <p:cNvSpPr txBox="1"/>
          <p:nvPr/>
        </p:nvSpPr>
        <p:spPr>
          <a:xfrm>
            <a:off x="440755" y="4823424"/>
            <a:ext cx="3929242" cy="830997"/>
          </a:xfrm>
          <a:prstGeom prst="rect">
            <a:avLst/>
          </a:prstGeom>
          <a:noFill/>
        </p:spPr>
        <p:txBody>
          <a:bodyPr wrap="square" rtlCol="0">
            <a:spAutoFit/>
          </a:bodyPr>
          <a:lstStyle/>
          <a:p>
            <a:r>
              <a:rPr lang="en-GB" sz="2400" dirty="0">
                <a:latin typeface="Corbel" panose="020B0503020204020204" pitchFamily="34" charset="0"/>
              </a:rPr>
              <a:t>We will send details of how to log on in September.</a:t>
            </a:r>
          </a:p>
        </p:txBody>
      </p:sp>
    </p:spTree>
    <p:extLst>
      <p:ext uri="{BB962C8B-B14F-4D97-AF65-F5344CB8AC3E}">
        <p14:creationId xmlns:p14="http://schemas.microsoft.com/office/powerpoint/2010/main" val="1249469845"/>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4829" y="1429420"/>
            <a:ext cx="8229600" cy="4525963"/>
          </a:xfrm>
        </p:spPr>
        <p:txBody>
          <a:bodyPr/>
          <a:lstStyle/>
          <a:p>
            <a:r>
              <a:rPr lang="en-GB" dirty="0">
                <a:latin typeface="Corbel" panose="020B0503020204020204" pitchFamily="34" charset="0"/>
              </a:rPr>
              <a:t>School Uniform</a:t>
            </a:r>
          </a:p>
          <a:p>
            <a:endParaRPr lang="en-GB" dirty="0">
              <a:latin typeface="Trebuchet MS" panose="020B0603020202020204" pitchFamily="34" charset="0"/>
            </a:endParaRPr>
          </a:p>
        </p:txBody>
      </p:sp>
      <p:sp>
        <p:nvSpPr>
          <p:cNvPr id="3" name="Title 2"/>
          <p:cNvSpPr>
            <a:spLocks noGrp="1"/>
          </p:cNvSpPr>
          <p:nvPr>
            <p:ph type="title"/>
          </p:nvPr>
        </p:nvSpPr>
        <p:spPr/>
        <p:txBody>
          <a:bodyPr>
            <a:normAutofit/>
          </a:bodyPr>
          <a:lstStyle/>
          <a:p>
            <a:r>
              <a:rPr lang="en-US" sz="3700" dirty="0">
                <a:latin typeface="Corbel" panose="020B0503020204020204" pitchFamily="34" charset="0"/>
              </a:rPr>
              <a:t>School </a:t>
            </a:r>
            <a:r>
              <a:rPr lang="en-US" sz="3700" dirty="0" smtClean="0">
                <a:latin typeface="Corbel" panose="020B0503020204020204" pitchFamily="34" charset="0"/>
              </a:rPr>
              <a:t>Uniform:</a:t>
            </a:r>
            <a:endParaRPr lang="en-GB" sz="3700" dirty="0">
              <a:latin typeface="Corbel" panose="020B0503020204020204" pitchFamily="34" charset="0"/>
            </a:endParaRPr>
          </a:p>
        </p:txBody>
      </p:sp>
      <p:sp>
        <p:nvSpPr>
          <p:cNvPr id="9" name="Rectangle 8">
            <a:extLst>
              <a:ext uri="{FF2B5EF4-FFF2-40B4-BE49-F238E27FC236}">
                <a16:creationId xmlns:a16="http://schemas.microsoft.com/office/drawing/2014/main" id="{ADC9F217-E296-4F70-B76A-6F3444529C03}"/>
              </a:ext>
            </a:extLst>
          </p:cNvPr>
          <p:cNvSpPr/>
          <p:nvPr/>
        </p:nvSpPr>
        <p:spPr>
          <a:xfrm>
            <a:off x="611559" y="1417638"/>
            <a:ext cx="3204356" cy="45259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F32A95A-1105-122F-90D7-45202C3DA442}"/>
              </a:ext>
            </a:extLst>
          </p:cNvPr>
          <p:cNvSpPr txBox="1"/>
          <p:nvPr/>
        </p:nvSpPr>
        <p:spPr>
          <a:xfrm>
            <a:off x="2627784" y="5992269"/>
            <a:ext cx="5796645" cy="523220"/>
          </a:xfrm>
          <a:prstGeom prst="rect">
            <a:avLst/>
          </a:prstGeom>
          <a:noFill/>
        </p:spPr>
        <p:txBody>
          <a:bodyPr wrap="square" rtlCol="0">
            <a:spAutoFit/>
          </a:bodyPr>
          <a:lstStyle/>
          <a:p>
            <a:r>
              <a:rPr lang="en-GB" sz="2800" dirty="0">
                <a:latin typeface="Corbel" panose="020B0503020204020204" pitchFamily="34" charset="0"/>
              </a:rPr>
              <a:t>Available from </a:t>
            </a:r>
            <a:r>
              <a:rPr lang="en-GB" sz="2800" dirty="0" err="1">
                <a:latin typeface="Corbel" panose="020B0503020204020204" pitchFamily="34" charset="0"/>
              </a:rPr>
              <a:t>Broadwater</a:t>
            </a:r>
            <a:r>
              <a:rPr lang="en-GB" sz="2800" dirty="0">
                <a:latin typeface="Corbel" panose="020B0503020204020204" pitchFamily="34" charset="0"/>
              </a:rPr>
              <a:t> Sports </a:t>
            </a:r>
          </a:p>
        </p:txBody>
      </p:sp>
      <p:pic>
        <p:nvPicPr>
          <p:cNvPr id="3074" name="Picture 2" descr="No photo description available.">
            <a:extLst>
              <a:ext uri="{FF2B5EF4-FFF2-40B4-BE49-F238E27FC236}">
                <a16:creationId xmlns:a16="http://schemas.microsoft.com/office/drawing/2014/main" id="{CD3E75F8-BF71-6E10-BBFE-901F376A79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6013" y="2088743"/>
            <a:ext cx="2787774" cy="37170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D5432AE-A808-450C-9248-0B855F6FAB7D}"/>
              </a:ext>
            </a:extLst>
          </p:cNvPr>
          <p:cNvPicPr>
            <a:picLocks noChangeAspect="1"/>
          </p:cNvPicPr>
          <p:nvPr/>
        </p:nvPicPr>
        <p:blipFill>
          <a:blip r:embed="rId3"/>
          <a:stretch>
            <a:fillRect/>
          </a:stretch>
        </p:blipFill>
        <p:spPr>
          <a:xfrm>
            <a:off x="5076056" y="620688"/>
            <a:ext cx="1939520" cy="4755984"/>
          </a:xfrm>
          <a:prstGeom prst="rect">
            <a:avLst/>
          </a:prstGeom>
        </p:spPr>
      </p:pic>
      <p:sp>
        <p:nvSpPr>
          <p:cNvPr id="11" name="Rectangle 10">
            <a:extLst>
              <a:ext uri="{FF2B5EF4-FFF2-40B4-BE49-F238E27FC236}">
                <a16:creationId xmlns:a16="http://schemas.microsoft.com/office/drawing/2014/main" id="{F70BF727-A1BB-44E1-89CD-C517902A0AA2}"/>
              </a:ext>
            </a:extLst>
          </p:cNvPr>
          <p:cNvSpPr/>
          <p:nvPr/>
        </p:nvSpPr>
        <p:spPr>
          <a:xfrm>
            <a:off x="5004048" y="476672"/>
            <a:ext cx="2160240" cy="503574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54154408"/>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earning can be messy! – Christchurch Pre-School (Dartford) Ltd">
            <a:extLst>
              <a:ext uri="{FF2B5EF4-FFF2-40B4-BE49-F238E27FC236}">
                <a16:creationId xmlns:a16="http://schemas.microsoft.com/office/drawing/2014/main" id="{02CEB2DF-1D01-6DA4-6559-3625D6D0F5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9144000" cy="632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985144"/>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702231"/>
            <a:ext cx="8229600" cy="4525963"/>
          </a:xfrm>
        </p:spPr>
        <p:txBody>
          <a:bodyPr/>
          <a:lstStyle/>
          <a:p>
            <a:r>
              <a:rPr lang="en-GB" dirty="0">
                <a:latin typeface="Corbel" panose="020B0503020204020204" pitchFamily="34" charset="0"/>
              </a:rPr>
              <a:t>Everyday we have a selection of fruit available for snack time.</a:t>
            </a:r>
          </a:p>
          <a:p>
            <a:r>
              <a:rPr lang="en-GB" dirty="0">
                <a:latin typeface="Corbel" panose="020B0503020204020204" pitchFamily="34" charset="0"/>
              </a:rPr>
              <a:t>You may want to send in a healthy snack that you know your child will eat as well. Please put it in a named pot.</a:t>
            </a:r>
          </a:p>
          <a:p>
            <a:r>
              <a:rPr lang="en-GB" dirty="0">
                <a:latin typeface="Corbel" panose="020B0503020204020204" pitchFamily="34" charset="0"/>
              </a:rPr>
              <a:t>Milk is free and </a:t>
            </a:r>
          </a:p>
          <a:p>
            <a:pPr marL="109728" indent="0">
              <a:buNone/>
            </a:pPr>
            <a:r>
              <a:rPr lang="en-GB" dirty="0">
                <a:latin typeface="Corbel" panose="020B0503020204020204" pitchFamily="34" charset="0"/>
              </a:rPr>
              <a:t>available to all </a:t>
            </a:r>
          </a:p>
          <a:p>
            <a:pPr marL="109728" indent="0">
              <a:buNone/>
            </a:pPr>
            <a:r>
              <a:rPr lang="en-GB" dirty="0">
                <a:latin typeface="Corbel" panose="020B0503020204020204" pitchFamily="34" charset="0"/>
              </a:rPr>
              <a:t>children under </a:t>
            </a:r>
          </a:p>
          <a:p>
            <a:pPr marL="109728" indent="0">
              <a:buNone/>
            </a:pPr>
            <a:r>
              <a:rPr lang="en-GB" dirty="0">
                <a:latin typeface="Corbel" panose="020B0503020204020204" pitchFamily="34" charset="0"/>
              </a:rPr>
              <a:t>5 years old.</a:t>
            </a:r>
          </a:p>
        </p:txBody>
      </p:sp>
      <p:sp>
        <p:nvSpPr>
          <p:cNvPr id="3" name="Title 2"/>
          <p:cNvSpPr>
            <a:spLocks noGrp="1"/>
          </p:cNvSpPr>
          <p:nvPr>
            <p:ph type="title"/>
          </p:nvPr>
        </p:nvSpPr>
        <p:spPr/>
        <p:txBody>
          <a:bodyPr>
            <a:normAutofit/>
          </a:bodyPr>
          <a:lstStyle/>
          <a:p>
            <a:r>
              <a:rPr lang="en-GB" sz="3700" dirty="0">
                <a:effectLst>
                  <a:outerShdw blurRad="38100" dist="38100" dir="2700000" algn="tl">
                    <a:srgbClr val="000000">
                      <a:alpha val="43137"/>
                    </a:srgbClr>
                  </a:outerShdw>
                </a:effectLst>
                <a:latin typeface="Corbel" panose="020B0503020204020204" pitchFamily="34" charset="0"/>
              </a:rPr>
              <a:t>Snack </a:t>
            </a:r>
            <a:r>
              <a:rPr lang="en-GB" sz="3700" dirty="0" smtClean="0">
                <a:effectLst>
                  <a:outerShdw blurRad="38100" dist="38100" dir="2700000" algn="tl">
                    <a:srgbClr val="000000">
                      <a:alpha val="43137"/>
                    </a:srgbClr>
                  </a:outerShdw>
                </a:effectLst>
                <a:latin typeface="Corbel" panose="020B0503020204020204" pitchFamily="34" charset="0"/>
              </a:rPr>
              <a:t>time:</a:t>
            </a:r>
            <a:endParaRPr lang="en-GB" sz="3700" dirty="0">
              <a:effectLst>
                <a:outerShdw blurRad="38100" dist="38100" dir="2700000" algn="tl">
                  <a:srgbClr val="000000">
                    <a:alpha val="43137"/>
                  </a:srgbClr>
                </a:outerShdw>
              </a:effectLst>
              <a:latin typeface="Corbel" panose="020B0503020204020204" pitchFamily="34" charset="0"/>
            </a:endParaRPr>
          </a:p>
        </p:txBody>
      </p:sp>
      <p:pic>
        <p:nvPicPr>
          <p:cNvPr id="1026" name="Picture 2" descr="Fruit Bowl Isolated Stock Photo - Download Image Now - iStock">
            <a:extLst>
              <a:ext uri="{FF2B5EF4-FFF2-40B4-BE49-F238E27FC236}">
                <a16:creationId xmlns:a16="http://schemas.microsoft.com/office/drawing/2014/main" id="{8FB12712-1F51-D5BB-1ACF-286F500BD3B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75488" y="3789040"/>
            <a:ext cx="3923928" cy="256009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ackling Climate Change One Milk Carton At A Time – Transition Town  Letchworth">
            <a:extLst>
              <a:ext uri="{FF2B5EF4-FFF2-40B4-BE49-F238E27FC236}">
                <a16:creationId xmlns:a16="http://schemas.microsoft.com/office/drawing/2014/main" id="{161F8C8C-5851-D247-9A55-4317A3DE4E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3555" y="3728571"/>
            <a:ext cx="1920068" cy="25600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9983776-4005-F238-19B0-FF4FBE463A4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37452" y="214170"/>
            <a:ext cx="1415676" cy="1415676"/>
          </a:xfrm>
          <a:prstGeom prst="rect">
            <a:avLst/>
          </a:prstGeom>
          <a:noFill/>
          <a:ln>
            <a:noFill/>
          </a:ln>
        </p:spPr>
      </p:pic>
    </p:spTree>
    <p:extLst>
      <p:ext uri="{BB962C8B-B14F-4D97-AF65-F5344CB8AC3E}">
        <p14:creationId xmlns:p14="http://schemas.microsoft.com/office/powerpoint/2010/main" val="36440275"/>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BDE7A6FE-F6F9-585D-DC6D-A7620800CD52}"/>
              </a:ext>
            </a:extLst>
          </p:cNvPr>
          <p:cNvSpPr txBox="1">
            <a:spLocks/>
          </p:cNvSpPr>
          <p:nvPr/>
        </p:nvSpPr>
        <p:spPr>
          <a:xfrm>
            <a:off x="251674" y="1571125"/>
            <a:ext cx="8493249" cy="4588297"/>
          </a:xfrm>
          <a:prstGeom prst="rect">
            <a:avLst/>
          </a:prstGeom>
        </p:spPr>
        <p:txBody>
          <a:bodyPr vert="horz">
            <a:normAutofit fontScale="92500" lnSpcReduction="2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457200" indent="-457200"/>
            <a:r>
              <a:rPr lang="en-GB" sz="2800" dirty="0">
                <a:latin typeface="Corbel" panose="020B0503020204020204" pitchFamily="34" charset="0"/>
              </a:rPr>
              <a:t>Free school meals are available, for all children in </a:t>
            </a:r>
            <a:r>
              <a:rPr lang="en-GB" sz="2800" dirty="0" smtClean="0">
                <a:latin typeface="Corbel" panose="020B0503020204020204" pitchFamily="34" charset="0"/>
              </a:rPr>
              <a:t>Reception </a:t>
            </a:r>
            <a:r>
              <a:rPr lang="en-GB" sz="2800" dirty="0">
                <a:latin typeface="Corbel" panose="020B0503020204020204" pitchFamily="34" charset="0"/>
              </a:rPr>
              <a:t>and Years 1 and 2, from Chartwells.</a:t>
            </a:r>
          </a:p>
          <a:p>
            <a:pPr marL="457200" indent="-457200">
              <a:buFont typeface="Arial" panose="020B0604020202020204" pitchFamily="34" charset="0"/>
              <a:buChar char="•"/>
            </a:pPr>
            <a:endParaRPr lang="en-GB" sz="2800" dirty="0">
              <a:latin typeface="Corbel" panose="020B0503020204020204" pitchFamily="34" charset="0"/>
            </a:endParaRPr>
          </a:p>
          <a:p>
            <a:pPr marL="457200" indent="-457200"/>
            <a:r>
              <a:rPr lang="en-GB" sz="2800" dirty="0">
                <a:latin typeface="Corbel" panose="020B0503020204020204" pitchFamily="34" charset="0"/>
              </a:rPr>
              <a:t>Or you can provide a packed lunch.</a:t>
            </a:r>
          </a:p>
          <a:p>
            <a:pPr marL="457200" indent="-457200">
              <a:buFont typeface="Arial" panose="020B0604020202020204" pitchFamily="34" charset="0"/>
              <a:buChar char="•"/>
            </a:pPr>
            <a:endParaRPr lang="en-GB" sz="2800" dirty="0">
              <a:latin typeface="Corbel" panose="020B0503020204020204" pitchFamily="34" charset="0"/>
            </a:endParaRPr>
          </a:p>
          <a:p>
            <a:r>
              <a:rPr lang="en-GB" sz="2800" dirty="0">
                <a:latin typeface="Corbel" panose="020B0503020204020204" pitchFamily="34" charset="0"/>
              </a:rPr>
              <a:t>As a parent, you will select the meals for your </a:t>
            </a:r>
            <a:r>
              <a:rPr lang="en-GB" sz="2800" dirty="0" smtClean="0">
                <a:latin typeface="Corbel" panose="020B0503020204020204" pitchFamily="34" charset="0"/>
              </a:rPr>
              <a:t>children via </a:t>
            </a:r>
            <a:r>
              <a:rPr lang="en-GB" sz="2800" dirty="0" err="1" smtClean="0">
                <a:latin typeface="Corbel" panose="020B0503020204020204" pitchFamily="34" charset="0"/>
              </a:rPr>
              <a:t>ParentPay</a:t>
            </a:r>
            <a:r>
              <a:rPr lang="en-GB" sz="2800" dirty="0" smtClean="0">
                <a:latin typeface="Corbel" panose="020B0503020204020204" pitchFamily="34" charset="0"/>
              </a:rPr>
              <a:t>. The Office will set you up with a login ready for September.</a:t>
            </a:r>
            <a:endParaRPr lang="en-GB" sz="2800" dirty="0">
              <a:latin typeface="Corbel" panose="020B0503020204020204" pitchFamily="34" charset="0"/>
            </a:endParaRPr>
          </a:p>
          <a:p>
            <a:endParaRPr lang="en-GB" sz="2800" dirty="0">
              <a:latin typeface="Corbel" panose="020B0503020204020204" pitchFamily="34" charset="0"/>
            </a:endParaRPr>
          </a:p>
          <a:p>
            <a:r>
              <a:rPr lang="en-GB" sz="2800" dirty="0">
                <a:latin typeface="Corbel" panose="020B0503020204020204" pitchFamily="34" charset="0"/>
              </a:rPr>
              <a:t>After lunch, there is a playtime on</a:t>
            </a:r>
          </a:p>
          <a:p>
            <a:pPr marL="109728" indent="0">
              <a:buNone/>
            </a:pPr>
            <a:r>
              <a:rPr lang="en-GB" sz="2800" dirty="0">
                <a:latin typeface="Corbel" panose="020B0503020204020204" pitchFamily="34" charset="0"/>
              </a:rPr>
              <a:t>the </a:t>
            </a:r>
            <a:r>
              <a:rPr lang="en-GB" sz="2800" dirty="0" smtClean="0">
                <a:latin typeface="Corbel" panose="020B0503020204020204" pitchFamily="34" charset="0"/>
              </a:rPr>
              <a:t>playground </a:t>
            </a:r>
            <a:r>
              <a:rPr lang="en-GB" sz="2800" dirty="0">
                <a:latin typeface="Corbel" panose="020B0503020204020204" pitchFamily="34" charset="0"/>
              </a:rPr>
              <a:t>or the village recreation area and an opportunity to walk the Wild Mile.</a:t>
            </a:r>
          </a:p>
        </p:txBody>
      </p:sp>
      <p:sp>
        <p:nvSpPr>
          <p:cNvPr id="5" name="Title 1">
            <a:extLst>
              <a:ext uri="{FF2B5EF4-FFF2-40B4-BE49-F238E27FC236}">
                <a16:creationId xmlns:a16="http://schemas.microsoft.com/office/drawing/2014/main" id="{0C7B7C92-0165-CDB7-71F0-E6F109342F22}"/>
              </a:ext>
            </a:extLst>
          </p:cNvPr>
          <p:cNvSpPr txBox="1">
            <a:spLocks/>
          </p:cNvSpPr>
          <p:nvPr/>
        </p:nvSpPr>
        <p:spPr>
          <a:xfrm>
            <a:off x="310527" y="-34774"/>
            <a:ext cx="7772400" cy="1028327"/>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sz="3700" dirty="0">
                <a:latin typeface="Corbel" panose="020B0503020204020204" pitchFamily="34" charset="0"/>
              </a:rPr>
              <a:t>Lunch </a:t>
            </a:r>
            <a:r>
              <a:rPr lang="en-GB" sz="3700" dirty="0" smtClean="0">
                <a:latin typeface="Corbel" panose="020B0503020204020204" pitchFamily="34" charset="0"/>
              </a:rPr>
              <a:t>time:</a:t>
            </a:r>
            <a:endParaRPr lang="en-GB" sz="3700" dirty="0">
              <a:latin typeface="Corbel" panose="020B0503020204020204" pitchFamily="34" charset="0"/>
            </a:endParaRPr>
          </a:p>
        </p:txBody>
      </p:sp>
      <p:pic>
        <p:nvPicPr>
          <p:cNvPr id="6" name="Picture 5">
            <a:extLst>
              <a:ext uri="{FF2B5EF4-FFF2-40B4-BE49-F238E27FC236}">
                <a16:creationId xmlns:a16="http://schemas.microsoft.com/office/drawing/2014/main" id="{82C88AC6-0D51-0AED-6A4B-03EE6BFE2571}"/>
              </a:ext>
            </a:extLst>
          </p:cNvPr>
          <p:cNvPicPr>
            <a:picLocks noChangeAspect="1"/>
          </p:cNvPicPr>
          <p:nvPr/>
        </p:nvPicPr>
        <p:blipFill>
          <a:blip r:embed="rId2"/>
          <a:stretch>
            <a:fillRect/>
          </a:stretch>
        </p:blipFill>
        <p:spPr>
          <a:xfrm>
            <a:off x="5868144" y="2624846"/>
            <a:ext cx="3174290" cy="804154"/>
          </a:xfrm>
          <a:prstGeom prst="rect">
            <a:avLst/>
          </a:prstGeom>
        </p:spPr>
      </p:pic>
      <p:pic>
        <p:nvPicPr>
          <p:cNvPr id="8" name="Picture 7">
            <a:extLst>
              <a:ext uri="{FF2B5EF4-FFF2-40B4-BE49-F238E27FC236}">
                <a16:creationId xmlns:a16="http://schemas.microsoft.com/office/drawing/2014/main" id="{D35E14F3-7677-A01A-3B79-6C667E65514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3172" y="222683"/>
            <a:ext cx="1190093" cy="1190093"/>
          </a:xfrm>
          <a:prstGeom prst="rect">
            <a:avLst/>
          </a:prstGeom>
          <a:noFill/>
          <a:ln>
            <a:noFill/>
          </a:ln>
        </p:spPr>
      </p:pic>
    </p:spTree>
    <p:extLst>
      <p:ext uri="{BB962C8B-B14F-4D97-AF65-F5344CB8AC3E}">
        <p14:creationId xmlns:p14="http://schemas.microsoft.com/office/powerpoint/2010/main" val="172535409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44824"/>
            <a:ext cx="8229600" cy="4525963"/>
          </a:xfrm>
        </p:spPr>
        <p:txBody>
          <a:bodyPr>
            <a:normAutofit/>
          </a:bodyPr>
          <a:lstStyle/>
          <a:p>
            <a:r>
              <a:rPr lang="en-GB" dirty="0">
                <a:latin typeface="Corbel" panose="020B0503020204020204" pitchFamily="34" charset="0"/>
              </a:rPr>
              <a:t>School uniform</a:t>
            </a:r>
          </a:p>
          <a:p>
            <a:r>
              <a:rPr lang="en-GB" dirty="0">
                <a:latin typeface="Corbel" panose="020B0503020204020204" pitchFamily="34" charset="0"/>
              </a:rPr>
              <a:t>Bag with a change of clothes</a:t>
            </a:r>
          </a:p>
          <a:p>
            <a:r>
              <a:rPr lang="en-GB" dirty="0">
                <a:latin typeface="Corbel" panose="020B0503020204020204" pitchFamily="34" charset="0"/>
              </a:rPr>
              <a:t>Welly boots</a:t>
            </a:r>
          </a:p>
          <a:p>
            <a:r>
              <a:rPr lang="en-GB" dirty="0">
                <a:latin typeface="Corbel" panose="020B0503020204020204" pitchFamily="34" charset="0"/>
              </a:rPr>
              <a:t>Water bottle</a:t>
            </a:r>
          </a:p>
          <a:p>
            <a:r>
              <a:rPr lang="en-GB" dirty="0">
                <a:latin typeface="Corbel" panose="020B0503020204020204" pitchFamily="34" charset="0"/>
              </a:rPr>
              <a:t>Coat</a:t>
            </a:r>
          </a:p>
          <a:p>
            <a:r>
              <a:rPr lang="en-GB" dirty="0">
                <a:latin typeface="Corbel" panose="020B0503020204020204" pitchFamily="34" charset="0"/>
              </a:rPr>
              <a:t>Healthy snack –fruit/crackers/rice cake</a:t>
            </a:r>
          </a:p>
          <a:p>
            <a:pPr marL="109728" indent="0">
              <a:buNone/>
            </a:pPr>
            <a:endParaRPr lang="en-GB" dirty="0">
              <a:latin typeface="Trebuchet MS" panose="020B0603020202020204" pitchFamily="34" charset="0"/>
            </a:endParaRPr>
          </a:p>
          <a:p>
            <a:endParaRPr lang="en-GB" dirty="0">
              <a:latin typeface="Trebuchet MS" panose="020B0603020202020204" pitchFamily="34" charset="0"/>
            </a:endParaRPr>
          </a:p>
        </p:txBody>
      </p:sp>
      <p:sp>
        <p:nvSpPr>
          <p:cNvPr id="3" name="Title 2"/>
          <p:cNvSpPr>
            <a:spLocks noGrp="1"/>
          </p:cNvSpPr>
          <p:nvPr>
            <p:ph type="title"/>
          </p:nvPr>
        </p:nvSpPr>
        <p:spPr>
          <a:xfrm>
            <a:off x="457200" y="125760"/>
            <a:ext cx="8229600" cy="1143000"/>
          </a:xfrm>
        </p:spPr>
        <p:txBody>
          <a:bodyPr>
            <a:normAutofit/>
          </a:bodyPr>
          <a:lstStyle/>
          <a:p>
            <a:r>
              <a:rPr lang="en-GB" sz="3700" dirty="0">
                <a:latin typeface="Corbel" panose="020B0503020204020204" pitchFamily="34" charset="0"/>
              </a:rPr>
              <a:t>What do I need to bring?</a:t>
            </a:r>
          </a:p>
        </p:txBody>
      </p:sp>
      <p:sp>
        <p:nvSpPr>
          <p:cNvPr id="4" name="TextBox 3">
            <a:extLst>
              <a:ext uri="{FF2B5EF4-FFF2-40B4-BE49-F238E27FC236}">
                <a16:creationId xmlns:a16="http://schemas.microsoft.com/office/drawing/2014/main" id="{146EB222-BEFC-0C60-D720-AD13B8FFA8B7}"/>
              </a:ext>
            </a:extLst>
          </p:cNvPr>
          <p:cNvSpPr txBox="1"/>
          <p:nvPr/>
        </p:nvSpPr>
        <p:spPr>
          <a:xfrm>
            <a:off x="755576" y="1268760"/>
            <a:ext cx="4680520" cy="369332"/>
          </a:xfrm>
          <a:prstGeom prst="rect">
            <a:avLst/>
          </a:prstGeom>
          <a:noFill/>
        </p:spPr>
        <p:txBody>
          <a:bodyPr wrap="square" rtlCol="0">
            <a:spAutoFit/>
          </a:bodyPr>
          <a:lstStyle/>
          <a:p>
            <a:r>
              <a:rPr lang="en-GB" i="1" dirty="0">
                <a:latin typeface="Corbel" panose="020B0503020204020204" pitchFamily="34" charset="0"/>
              </a:rPr>
              <a:t>All named please!</a:t>
            </a:r>
          </a:p>
        </p:txBody>
      </p:sp>
      <p:pic>
        <p:nvPicPr>
          <p:cNvPr id="2050" name="Picture 2" descr="Bishopstone CE Primary School Water Bottle - Royal – Dress My School">
            <a:extLst>
              <a:ext uri="{FF2B5EF4-FFF2-40B4-BE49-F238E27FC236}">
                <a16:creationId xmlns:a16="http://schemas.microsoft.com/office/drawing/2014/main" id="{EEBE8662-D138-7AD3-B4B8-AD9E90C537F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0467" y="1170927"/>
            <a:ext cx="2874709" cy="295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0C8B60B-6F73-D117-1B4F-A83A50187F8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9816" y="170210"/>
            <a:ext cx="1098550" cy="1098550"/>
          </a:xfrm>
          <a:prstGeom prst="rect">
            <a:avLst/>
          </a:prstGeom>
          <a:noFill/>
          <a:ln>
            <a:noFill/>
          </a:ln>
        </p:spPr>
      </p:pic>
    </p:spTree>
    <p:extLst>
      <p:ext uri="{BB962C8B-B14F-4D97-AF65-F5344CB8AC3E}">
        <p14:creationId xmlns:p14="http://schemas.microsoft.com/office/powerpoint/2010/main" val="356018349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268760"/>
            <a:ext cx="7509520" cy="3960440"/>
          </a:xfrm>
        </p:spPr>
        <p:txBody>
          <a:bodyPr>
            <a:normAutofit fontScale="92500" lnSpcReduction="20000"/>
          </a:bodyPr>
          <a:lstStyle/>
          <a:p>
            <a:r>
              <a:rPr lang="en-US" sz="3000" u="sng" dirty="0">
                <a:latin typeface="Corbel" panose="020B0503020204020204" pitchFamily="34" charset="0"/>
              </a:rPr>
              <a:t>Summer Term</a:t>
            </a:r>
          </a:p>
          <a:p>
            <a:r>
              <a:rPr lang="en-US" sz="2600" dirty="0" smtClean="0">
                <a:latin typeface="Corbel" panose="020B0503020204020204" pitchFamily="34" charset="0"/>
              </a:rPr>
              <a:t>Teddy </a:t>
            </a:r>
            <a:r>
              <a:rPr lang="en-US" sz="2600" dirty="0">
                <a:latin typeface="Corbel" panose="020B0503020204020204" pitchFamily="34" charset="0"/>
              </a:rPr>
              <a:t>bear’s picnic </a:t>
            </a:r>
            <a:r>
              <a:rPr lang="en-US" sz="2600" dirty="0" smtClean="0">
                <a:latin typeface="Corbel" panose="020B0503020204020204" pitchFamily="34" charset="0"/>
              </a:rPr>
              <a:t>Wednesday 3</a:t>
            </a:r>
            <a:r>
              <a:rPr lang="en-US" sz="2600" baseline="30000" dirty="0" smtClean="0">
                <a:latin typeface="Corbel" panose="020B0503020204020204" pitchFamily="34" charset="0"/>
              </a:rPr>
              <a:t>rd</a:t>
            </a:r>
            <a:r>
              <a:rPr lang="en-US" sz="2600" dirty="0" smtClean="0">
                <a:latin typeface="Corbel" panose="020B0503020204020204" pitchFamily="34" charset="0"/>
              </a:rPr>
              <a:t> July 2024                  3:30 – 4.15pm</a:t>
            </a:r>
            <a:endParaRPr lang="en-US" sz="2600" dirty="0">
              <a:latin typeface="Corbel" panose="020B0503020204020204" pitchFamily="34" charset="0"/>
            </a:endParaRPr>
          </a:p>
          <a:p>
            <a:r>
              <a:rPr lang="en-US" sz="2600" dirty="0">
                <a:latin typeface="Corbel" panose="020B0503020204020204" pitchFamily="34" charset="0"/>
              </a:rPr>
              <a:t>We will be in touch with your pre-schools and nurseries to hand over information</a:t>
            </a:r>
          </a:p>
          <a:p>
            <a:endParaRPr lang="en-US" sz="3000" dirty="0">
              <a:latin typeface="Corbel" panose="020B0503020204020204" pitchFamily="34" charset="0"/>
            </a:endParaRPr>
          </a:p>
          <a:p>
            <a:r>
              <a:rPr lang="en-US" sz="3000" u="sng" dirty="0">
                <a:latin typeface="Corbel" panose="020B0503020204020204" pitchFamily="34" charset="0"/>
              </a:rPr>
              <a:t>Autumn Term </a:t>
            </a:r>
          </a:p>
          <a:p>
            <a:r>
              <a:rPr lang="en-US" sz="2600" dirty="0">
                <a:latin typeface="Corbel" panose="020B0503020204020204" pitchFamily="34" charset="0"/>
              </a:rPr>
              <a:t>Home visits </a:t>
            </a:r>
            <a:r>
              <a:rPr lang="en-US" sz="2600" dirty="0" smtClean="0">
                <a:latin typeface="Corbel" panose="020B0503020204020204" pitchFamily="34" charset="0"/>
              </a:rPr>
              <a:t>TBC</a:t>
            </a:r>
            <a:endParaRPr lang="en-US" sz="2600" dirty="0">
              <a:latin typeface="Corbel" panose="020B0503020204020204" pitchFamily="34" charset="0"/>
            </a:endParaRPr>
          </a:p>
          <a:p>
            <a:r>
              <a:rPr lang="en-US" sz="2600" dirty="0">
                <a:latin typeface="Corbel" panose="020B0503020204020204" pitchFamily="34" charset="0"/>
              </a:rPr>
              <a:t>Start </a:t>
            </a:r>
            <a:r>
              <a:rPr lang="en-US" sz="2600" dirty="0" smtClean="0">
                <a:latin typeface="Corbel" panose="020B0503020204020204" pitchFamily="34" charset="0"/>
              </a:rPr>
              <a:t>date is Wednesday 4</a:t>
            </a:r>
            <a:r>
              <a:rPr lang="en-US" sz="2600" baseline="30000" dirty="0" smtClean="0">
                <a:latin typeface="Corbel" panose="020B0503020204020204" pitchFamily="34" charset="0"/>
              </a:rPr>
              <a:t>th</a:t>
            </a:r>
            <a:r>
              <a:rPr lang="en-US" sz="2600" dirty="0" smtClean="0">
                <a:latin typeface="Corbel" panose="020B0503020204020204" pitchFamily="34" charset="0"/>
              </a:rPr>
              <a:t> September (full details of timings are in your new starter packs)</a:t>
            </a:r>
            <a:endParaRPr lang="en-US" sz="2600" dirty="0">
              <a:latin typeface="Corbel" panose="020B0503020204020204" pitchFamily="34" charset="0"/>
            </a:endParaRPr>
          </a:p>
          <a:p>
            <a:pPr marL="109728" indent="0">
              <a:buNone/>
            </a:pPr>
            <a:r>
              <a:rPr lang="en-US" dirty="0">
                <a:latin typeface="Trebuchet MS" panose="020B0603020202020204" pitchFamily="34" charset="0"/>
              </a:rPr>
              <a:t> </a:t>
            </a:r>
          </a:p>
          <a:p>
            <a:pPr marL="109728" indent="0">
              <a:buNone/>
            </a:pPr>
            <a:endParaRPr lang="en-US" dirty="0">
              <a:latin typeface="Trebuchet MS" panose="020B0603020202020204" pitchFamily="34" charset="0"/>
            </a:endParaRPr>
          </a:p>
          <a:p>
            <a:pPr marL="109728" indent="0">
              <a:buNone/>
            </a:pPr>
            <a:endParaRPr lang="en-US" dirty="0">
              <a:latin typeface="Trebuchet MS" panose="020B0603020202020204" pitchFamily="34" charset="0"/>
            </a:endParaRPr>
          </a:p>
          <a:p>
            <a:pPr marL="109728" indent="0">
              <a:buNone/>
            </a:pPr>
            <a:endParaRPr lang="en-US" dirty="0">
              <a:latin typeface="Trebuchet MS" panose="020B0603020202020204" pitchFamily="34" charset="0"/>
            </a:endParaRPr>
          </a:p>
          <a:p>
            <a:endParaRPr lang="en-GB" dirty="0">
              <a:latin typeface="Trebuchet MS" panose="020B0603020202020204" pitchFamily="34" charset="0"/>
            </a:endParaRPr>
          </a:p>
        </p:txBody>
      </p:sp>
      <p:sp>
        <p:nvSpPr>
          <p:cNvPr id="3" name="Title 2"/>
          <p:cNvSpPr>
            <a:spLocks noGrp="1"/>
          </p:cNvSpPr>
          <p:nvPr>
            <p:ph type="title"/>
          </p:nvPr>
        </p:nvSpPr>
        <p:spPr>
          <a:xfrm>
            <a:off x="398648" y="125760"/>
            <a:ext cx="8229600" cy="1143000"/>
          </a:xfrm>
        </p:spPr>
        <p:txBody>
          <a:bodyPr>
            <a:normAutofit/>
          </a:bodyPr>
          <a:lstStyle/>
          <a:p>
            <a:r>
              <a:rPr lang="en-GB" sz="3700" dirty="0">
                <a:latin typeface="Corbel" panose="020B0503020204020204" pitchFamily="34" charset="0"/>
              </a:rPr>
              <a:t>What </a:t>
            </a:r>
            <a:r>
              <a:rPr lang="en-GB" sz="3700" dirty="0" smtClean="0">
                <a:latin typeface="Corbel" panose="020B0503020204020204" pitchFamily="34" charset="0"/>
              </a:rPr>
              <a:t>next?</a:t>
            </a:r>
            <a:endParaRPr lang="en-GB" sz="3700" dirty="0">
              <a:latin typeface="Corbel" panose="020B0503020204020204" pitchFamily="34" charset="0"/>
            </a:endParaRPr>
          </a:p>
        </p:txBody>
      </p:sp>
      <p:pic>
        <p:nvPicPr>
          <p:cNvPr id="6" name="Picture 5">
            <a:extLst>
              <a:ext uri="{FF2B5EF4-FFF2-40B4-BE49-F238E27FC236}">
                <a16:creationId xmlns:a16="http://schemas.microsoft.com/office/drawing/2014/main" id="{B789ED14-589C-B0D4-BEA5-D12E7F0203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83058" y="222424"/>
            <a:ext cx="1195214" cy="1195214"/>
          </a:xfrm>
          <a:prstGeom prst="rect">
            <a:avLst/>
          </a:prstGeom>
          <a:noFill/>
          <a:ln>
            <a:noFill/>
          </a:ln>
        </p:spPr>
      </p:pic>
    </p:spTree>
    <p:extLst>
      <p:ext uri="{BB962C8B-B14F-4D97-AF65-F5344CB8AC3E}">
        <p14:creationId xmlns:p14="http://schemas.microsoft.com/office/powerpoint/2010/main" val="152607654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2060848"/>
            <a:ext cx="7772400" cy="2088232"/>
          </a:xfrm>
        </p:spPr>
        <p:txBody>
          <a:bodyPr>
            <a:normAutofit/>
          </a:bodyPr>
          <a:lstStyle/>
          <a:p>
            <a:pPr algn="ctr"/>
            <a:r>
              <a:rPr lang="en-GB" sz="3400" dirty="0">
                <a:latin typeface="Corbel" panose="020B0503020204020204" pitchFamily="34" charset="0"/>
              </a:rPr>
              <a:t>If you have any questions, do contact the school office 01903 871214 or office@claphamandpatching.co.uk</a:t>
            </a:r>
          </a:p>
          <a:p>
            <a:pPr algn="l"/>
            <a:endParaRPr lang="en-GB" dirty="0"/>
          </a:p>
        </p:txBody>
      </p:sp>
      <p:pic>
        <p:nvPicPr>
          <p:cNvPr id="4" name="Picture 3">
            <a:extLst>
              <a:ext uri="{FF2B5EF4-FFF2-40B4-BE49-F238E27FC236}">
                <a16:creationId xmlns:a16="http://schemas.microsoft.com/office/drawing/2014/main" id="{CF30FE50-DCFD-C446-C0CE-08230A6C28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332656"/>
            <a:ext cx="1296144" cy="1296144"/>
          </a:xfrm>
          <a:prstGeom prst="rect">
            <a:avLst/>
          </a:prstGeom>
          <a:noFill/>
          <a:ln>
            <a:noFill/>
          </a:ln>
        </p:spPr>
      </p:pic>
    </p:spTree>
    <p:extLst>
      <p:ext uri="{BB962C8B-B14F-4D97-AF65-F5344CB8AC3E}">
        <p14:creationId xmlns:p14="http://schemas.microsoft.com/office/powerpoint/2010/main" val="372863311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2">
      <a:dk1>
        <a:sysClr val="windowText" lastClr="000000"/>
      </a:dk1>
      <a:lt1>
        <a:sysClr val="window" lastClr="FFFFFF"/>
      </a:lt1>
      <a:dk2>
        <a:srgbClr val="000000"/>
      </a:dk2>
      <a:lt2>
        <a:srgbClr val="EEECE1"/>
      </a:lt2>
      <a:accent1>
        <a:srgbClr val="00B050"/>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3672</TotalTime>
  <Words>1431</Words>
  <Application>Microsoft Office PowerPoint</Application>
  <PresentationFormat>On-screen Show (4:3)</PresentationFormat>
  <Paragraphs>259</Paragraphs>
  <Slides>36</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Calibri</vt:lpstr>
      <vt:lpstr>Comic Sans MS</vt:lpstr>
      <vt:lpstr>Corbel</vt:lpstr>
      <vt:lpstr>Lucida Sans Unicode</vt:lpstr>
      <vt:lpstr>Trebuchet MS</vt:lpstr>
      <vt:lpstr>Verdana</vt:lpstr>
      <vt:lpstr>Wingdings 2</vt:lpstr>
      <vt:lpstr>Wingdings 3</vt:lpstr>
      <vt:lpstr>Concourse</vt:lpstr>
      <vt:lpstr>PowerPoint Presentation</vt:lpstr>
      <vt:lpstr>Our Vision: </vt:lpstr>
      <vt:lpstr>PowerPoint Presentation</vt:lpstr>
      <vt:lpstr>PowerPoint Presentation</vt:lpstr>
      <vt:lpstr>PowerPoint Presentation</vt:lpstr>
      <vt:lpstr>PowerPoint Presentation</vt:lpstr>
      <vt:lpstr>PowerPoint Presentation</vt:lpstr>
      <vt:lpstr>We are a small but ‘mighty’ school.  We deliver an active and engaging curriculum that challenges and inspires all, and encourages everyone to embrace 'life in all its fullness'.  Our emphasis is about learning to learn whilst promoting a Christian ethos.  We believe everyone can achieve!</vt:lpstr>
      <vt:lpstr>Structure of the  Early Years Foundation Stage and Key Stage 1 </vt:lpstr>
      <vt:lpstr>Early Years Foundation Stage Curriculum:</vt:lpstr>
      <vt:lpstr>      </vt:lpstr>
      <vt:lpstr>      </vt:lpstr>
      <vt:lpstr>Communication and Language:  How can you help?</vt:lpstr>
      <vt:lpstr>Personal, Social and Emotional Development:</vt:lpstr>
      <vt:lpstr>PSED: How can you help?</vt:lpstr>
      <vt:lpstr>Physical Development:</vt:lpstr>
      <vt:lpstr>Physical Development:  How can you help?</vt:lpstr>
      <vt:lpstr>Literacy:</vt:lpstr>
      <vt:lpstr>Literacy: How can you help? </vt:lpstr>
      <vt:lpstr>Mathematics:</vt:lpstr>
      <vt:lpstr>Mathematics: How can you help?</vt:lpstr>
      <vt:lpstr>Understanding the World:</vt:lpstr>
      <vt:lpstr>Understanding the World:  How can you help?</vt:lpstr>
      <vt:lpstr>Expressive Arts and Design:</vt:lpstr>
      <vt:lpstr>Expressive Arts and Design:  How can you help?</vt:lpstr>
      <vt:lpstr>A day in Duckling Class…</vt:lpstr>
      <vt:lpstr>PowerPoint Presentation</vt:lpstr>
      <vt:lpstr>PowerPoint Presentation</vt:lpstr>
      <vt:lpstr>PowerPoint Presentation</vt:lpstr>
      <vt:lpstr>School Uniform:</vt:lpstr>
      <vt:lpstr>PowerPoint Presentation</vt:lpstr>
      <vt:lpstr>Snack time:</vt:lpstr>
      <vt:lpstr>PowerPoint Presentation</vt:lpstr>
      <vt:lpstr>What do I need to bring?</vt:lpstr>
      <vt:lpstr>What next?</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Eaglen</dc:creator>
  <cp:lastModifiedBy>Sarah Huskinson</cp:lastModifiedBy>
  <cp:revision>44</cp:revision>
  <cp:lastPrinted>2022-05-24T09:25:25Z</cp:lastPrinted>
  <dcterms:created xsi:type="dcterms:W3CDTF">2020-06-07T13:25:36Z</dcterms:created>
  <dcterms:modified xsi:type="dcterms:W3CDTF">2024-06-26T10:46:00Z</dcterms:modified>
</cp:coreProperties>
</file>